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5" r:id="rId1"/>
  </p:sldMasterIdLst>
  <p:notesMasterIdLst>
    <p:notesMasterId r:id="rId2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1" r:id="rId15"/>
    <p:sldId id="272" r:id="rId16"/>
    <p:sldId id="273" r:id="rId17"/>
    <p:sldId id="277" r:id="rId18"/>
    <p:sldId id="278" r:id="rId19"/>
    <p:sldId id="275" r:id="rId20"/>
    <p:sldId id="276" r:id="rId21"/>
  </p:sldIdLst>
  <p:sldSz cx="18288000" cy="10287000"/>
  <p:notesSz cx="6858000" cy="9144000"/>
  <p:embeddedFontLst>
    <p:embeddedFont>
      <p:font typeface="Arial Bold" panose="020B0704020202020204" pitchFamily="34" charset="0"/>
      <p:regular r:id="rId23"/>
      <p:bold r:id="rId24"/>
    </p:embeddedFont>
    <p:embeddedFont>
      <p:font typeface="Lato" panose="020F0502020204030203" pitchFamily="34" charset="0"/>
      <p:regular r:id="rId25"/>
      <p:bold r:id="rId26"/>
      <p:italic r:id="rId27"/>
      <p:boldItalic r:id="rId28"/>
    </p:embeddedFont>
    <p:embeddedFont>
      <p:font typeface="Neue Haas Grotesk Text Pro" panose="020B0504020202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E630"/>
    <a:srgbClr val="DAE024"/>
    <a:srgbClr val="EDDC1F"/>
    <a:srgbClr val="E0DCC5"/>
    <a:srgbClr val="F2E1E1"/>
    <a:srgbClr val="F2C9C9"/>
    <a:srgbClr val="FFFFFF"/>
    <a:srgbClr val="FFE699"/>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A89DF-1F83-4F16-38E5-488923DB2FD3}" v="238" dt="2025-09-07T12:58:17.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52885" y="1683545"/>
            <a:ext cx="11382233" cy="3931731"/>
          </a:xfrm>
        </p:spPr>
        <p:txBody>
          <a:bodyPr anchor="b">
            <a:normAutofit/>
          </a:bodyPr>
          <a:lstStyle>
            <a:lvl1pPr algn="ctr">
              <a:defRPr sz="7111"/>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52885" y="5765563"/>
            <a:ext cx="11382233" cy="2121137"/>
          </a:xfrm>
        </p:spPr>
        <p:txBody>
          <a:bodyPr>
            <a:normAutofit/>
          </a:bodyPr>
          <a:lstStyle>
            <a:lvl1pPr marL="0" indent="0" algn="ctr">
              <a:buNone/>
              <a:defRPr sz="3200"/>
            </a:lvl1pPr>
            <a:lvl2pPr marL="812810" indent="0" algn="ctr">
              <a:buNone/>
              <a:defRPr sz="3200"/>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9/7/2025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392880261"/>
      </p:ext>
    </p:extLst>
  </p:cSld>
  <p:clrMapOvr>
    <a:masterClrMapping/>
  </p:clrMapOvr>
  <p:extLst>
    <p:ext uri="{DCECCB84-F9BA-43D5-87BE-67443E8EF086}">
      <p15:sldGuideLst xmlns:p15="http://schemas.microsoft.com/office/powerpoint/2012/main">
        <p15:guide id="5" orient="horz" pos="3240" userDrawn="1">
          <p15:clr>
            <a:srgbClr val="FBAE40"/>
          </p15:clr>
        </p15:guide>
        <p15:guide id="6" pos="57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918972" y="822960"/>
            <a:ext cx="15773400" cy="169838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918972" y="2521348"/>
            <a:ext cx="15773400" cy="67440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9/7/2025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692085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14452333" y="867746"/>
            <a:ext cx="3070556" cy="839769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1257300" y="867746"/>
            <a:ext cx="13195032" cy="83976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9/7/2025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9885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9/7/2025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79746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905072" y="830424"/>
            <a:ext cx="12409710" cy="6013289"/>
          </a:xfrm>
        </p:spPr>
        <p:txBody>
          <a:bodyPr anchor="t">
            <a:normAutofit/>
          </a:bodyPr>
          <a:lstStyle>
            <a:lvl1pPr>
              <a:defRPr sz="96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905070" y="6884195"/>
            <a:ext cx="12409710" cy="2076926"/>
          </a:xfrm>
        </p:spPr>
        <p:txBody>
          <a:bodyPr anchor="b">
            <a:normAutofit/>
          </a:bodyPr>
          <a:lstStyle>
            <a:lvl1pPr marL="0" indent="0">
              <a:buNone/>
              <a:defRPr sz="3556">
                <a:solidFill>
                  <a:schemeClr val="tx1"/>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9/7/2025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942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918972" y="822960"/>
            <a:ext cx="16111728" cy="16983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918972"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9/7/2025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61020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914400" y="821094"/>
            <a:ext cx="16118682" cy="1714938"/>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914401" y="2528603"/>
            <a:ext cx="7736681" cy="839751"/>
          </a:xfrm>
        </p:spPr>
        <p:txBody>
          <a:bodyPr anchor="b">
            <a:normAutofit/>
          </a:bodyPr>
          <a:lstStyle>
            <a:lvl1pPr marL="0" indent="0">
              <a:lnSpc>
                <a:spcPct val="90000"/>
              </a:lnSpc>
              <a:buNone/>
              <a:defRPr sz="3556" b="1" cap="all" baseline="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914401" y="3580341"/>
            <a:ext cx="7736681" cy="5647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9258300" y="2528603"/>
            <a:ext cx="7774782" cy="839751"/>
          </a:xfrm>
        </p:spPr>
        <p:txBody>
          <a:bodyPr anchor="b">
            <a:normAutofit/>
          </a:bodyPr>
          <a:lstStyle>
            <a:lvl1pPr marL="0" indent="0">
              <a:lnSpc>
                <a:spcPct val="90000"/>
              </a:lnSpc>
              <a:buNone/>
              <a:defRPr sz="3556" b="1" cap="all" baseline="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9258299" y="3580341"/>
            <a:ext cx="7774784" cy="5647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9/7/2025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58334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9/7/2025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74820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9/7/2025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73145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95740" y="830425"/>
            <a:ext cx="5393451" cy="2636258"/>
          </a:xfrm>
        </p:spPr>
        <p:txBody>
          <a:bodyPr anchor="t">
            <a:normAutofit/>
          </a:bodyPr>
          <a:lstStyle>
            <a:lvl1pPr>
              <a:defRPr sz="4978"/>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7702063" y="830424"/>
            <a:ext cx="9419612" cy="8229600"/>
          </a:xfrm>
        </p:spPr>
        <p:txBody>
          <a:bodyPr>
            <a:normAutofit/>
          </a:bodyPr>
          <a:lstStyle>
            <a:lvl1pPr>
              <a:defRPr sz="4978"/>
            </a:lvl1pPr>
            <a:lvl2pPr>
              <a:defRPr sz="4267"/>
            </a:lvl2pPr>
            <a:lvl3pPr>
              <a:defRPr sz="3556"/>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95740" y="3466682"/>
            <a:ext cx="5393451" cy="5593343"/>
          </a:xfrm>
        </p:spPr>
        <p:txBody>
          <a:bodyPr anchor="t">
            <a:normAutofit/>
          </a:bodyPr>
          <a:lstStyle>
            <a:lvl1pPr marL="0" indent="0">
              <a:buNone/>
              <a:defRPr sz="3200"/>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9/7/2025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22508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91540" y="836677"/>
            <a:ext cx="5393451" cy="3318470"/>
          </a:xfrm>
        </p:spPr>
        <p:txBody>
          <a:bodyPr anchor="t">
            <a:normAutofit/>
          </a:bodyPr>
          <a:lstStyle>
            <a:lvl1pPr>
              <a:defRPr sz="4978"/>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7594979" y="985655"/>
            <a:ext cx="9725531" cy="8333856"/>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914402" y="4239206"/>
            <a:ext cx="5378379" cy="5151957"/>
          </a:xfrm>
        </p:spPr>
        <p:txBody>
          <a:bodyPr anchor="b"/>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9/7/2025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288034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918972" y="822960"/>
            <a:ext cx="15980367" cy="169838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918971" y="2573298"/>
            <a:ext cx="15980369" cy="68907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205740" y="9679504"/>
            <a:ext cx="5241471" cy="547688"/>
          </a:xfrm>
          <a:prstGeom prst="rect">
            <a:avLst/>
          </a:prstGeom>
        </p:spPr>
        <p:txBody>
          <a:bodyPr vert="horz" lIns="91440" tIns="45720" rIns="91440" bIns="45720" rtlCol="0" anchor="ctr"/>
          <a:lstStyle>
            <a:lvl1pPr algn="l">
              <a:defRPr sz="1600">
                <a:solidFill>
                  <a:schemeClr val="tx1"/>
                </a:solidFill>
              </a:defRPr>
            </a:lvl1pPr>
          </a:lstStyle>
          <a:p>
            <a:fld id="{3A332BE1-279E-4118-9FE3-7952B079A510}" type="datetimeFigureOut">
              <a:rPr lang="en-US" dirty="0"/>
              <a:t>9/7/2025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3314782" y="9679504"/>
            <a:ext cx="4208108" cy="547688"/>
          </a:xfrm>
          <a:prstGeom prst="rect">
            <a:avLst/>
          </a:prstGeom>
        </p:spPr>
        <p:txBody>
          <a:bodyPr vert="horz" lIns="91440" tIns="45720" rIns="91440" bIns="45720" rtlCol="0" anchor="ctr"/>
          <a:lstStyle>
            <a:lvl1pPr algn="r">
              <a:defRPr sz="16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7448244" y="9679504"/>
            <a:ext cx="643811" cy="547688"/>
          </a:xfrm>
          <a:prstGeom prst="rect">
            <a:avLst/>
          </a:prstGeom>
        </p:spPr>
        <p:txBody>
          <a:bodyPr vert="horz" lIns="91440" tIns="45720" rIns="91440" bIns="45720" rtlCol="0" anchor="ctr"/>
          <a:lstStyle>
            <a:lvl1pPr algn="r">
              <a:defRPr sz="16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204922145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3240" userDrawn="1">
          <p15:clr>
            <a:srgbClr val="F26B43"/>
          </p15:clr>
        </p15:guide>
        <p15:guide id="6" pos="57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linkedin.com/in/nikhil-borade-307747314/"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NiksNk555"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grpSp>
        <p:nvGrpSpPr>
          <p:cNvPr id="4" name="Group 4"/>
          <p:cNvGrpSpPr>
            <a:grpSpLocks noChangeAspect="1"/>
          </p:cNvGrpSpPr>
          <p:nvPr/>
        </p:nvGrpSpPr>
        <p:grpSpPr>
          <a:xfrm>
            <a:off x="-777" y="0"/>
            <a:ext cx="18286222" cy="9107430"/>
            <a:chOff x="0" y="0"/>
            <a:chExt cx="24381630" cy="12143240"/>
          </a:xfrm>
        </p:grpSpPr>
        <p:sp>
          <p:nvSpPr>
            <p:cNvPr id="5" name="Freeform 5"/>
            <p:cNvSpPr/>
            <p:nvPr/>
          </p:nvSpPr>
          <p:spPr>
            <a:xfrm>
              <a:off x="0" y="0"/>
              <a:ext cx="24381588" cy="12143232"/>
            </a:xfrm>
            <a:custGeom>
              <a:avLst/>
              <a:gdLst/>
              <a:ahLst/>
              <a:cxnLst/>
              <a:rect l="l" t="t" r="r" b="b"/>
              <a:pathLst>
                <a:path w="24381588" h="12143232">
                  <a:moveTo>
                    <a:pt x="0" y="0"/>
                  </a:moveTo>
                  <a:lnTo>
                    <a:pt x="24381588" y="0"/>
                  </a:lnTo>
                  <a:lnTo>
                    <a:pt x="24381588" y="12143232"/>
                  </a:lnTo>
                  <a:lnTo>
                    <a:pt x="0" y="12143232"/>
                  </a:lnTo>
                  <a:lnTo>
                    <a:pt x="0" y="0"/>
                  </a:lnTo>
                  <a:close/>
                </a:path>
              </a:pathLst>
            </a:custGeom>
            <a:blipFill>
              <a:blip r:embed="rId4"/>
              <a:stretch>
                <a:fillRect b="-12920"/>
              </a:stretch>
            </a:blipFill>
          </p:spPr>
        </p:sp>
      </p:grpSp>
      <p:sp>
        <p:nvSpPr>
          <p:cNvPr id="10" name="Freeform 10"/>
          <p:cNvSpPr/>
          <p:nvPr/>
        </p:nvSpPr>
        <p:spPr>
          <a:xfrm>
            <a:off x="-777" y="6325318"/>
            <a:ext cx="4814525" cy="3961682"/>
          </a:xfrm>
          <a:custGeom>
            <a:avLst/>
            <a:gdLst/>
            <a:ahLst/>
            <a:cxnLst/>
            <a:rect l="l" t="t" r="r" b="b"/>
            <a:pathLst>
              <a:path w="5308795" h="4687641">
                <a:moveTo>
                  <a:pt x="0" y="0"/>
                </a:moveTo>
                <a:lnTo>
                  <a:pt x="5308795" y="0"/>
                </a:lnTo>
                <a:lnTo>
                  <a:pt x="5308795" y="4687641"/>
                </a:lnTo>
                <a:lnTo>
                  <a:pt x="0" y="46876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0">
            <a:extLst>
              <a:ext uri="{FF2B5EF4-FFF2-40B4-BE49-F238E27FC236}">
                <a16:creationId xmlns:a16="http://schemas.microsoft.com/office/drawing/2014/main" id="{C2743971-D50E-6D5E-E1F0-F13C86763BF5}"/>
              </a:ext>
            </a:extLst>
          </p:cNvPr>
          <p:cNvSpPr txBox="1"/>
          <p:nvPr/>
        </p:nvSpPr>
        <p:spPr>
          <a:xfrm>
            <a:off x="3759120" y="5442356"/>
            <a:ext cx="11301657"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Arial Bold"/>
                <a:cs typeface="Arial Bold"/>
              </a:rPr>
              <a:t>Exploring Market Trends in the Used Bike Segment (Bikes4Sale.in)</a:t>
            </a:r>
            <a:endParaRPr lang="en-US" sz="4400">
              <a:latin typeface="Arial Bold"/>
              <a:cs typeface="Arial Bold"/>
            </a:endParaRPr>
          </a:p>
          <a:p>
            <a:pPr algn="l"/>
            <a:endParaRPr lang="en-US">
              <a:ea typeface="Calibri"/>
              <a:cs typeface="Calibri"/>
            </a:endParaRPr>
          </a:p>
        </p:txBody>
      </p:sp>
      <p:sp>
        <p:nvSpPr>
          <p:cNvPr id="6" name="TextBox 5">
            <a:extLst>
              <a:ext uri="{FF2B5EF4-FFF2-40B4-BE49-F238E27FC236}">
                <a16:creationId xmlns:a16="http://schemas.microsoft.com/office/drawing/2014/main" id="{E08C5F21-413B-311F-0B23-C362AED8E17E}"/>
              </a:ext>
            </a:extLst>
          </p:cNvPr>
          <p:cNvSpPr txBox="1"/>
          <p:nvPr/>
        </p:nvSpPr>
        <p:spPr>
          <a:xfrm>
            <a:off x="13749164" y="8005327"/>
            <a:ext cx="3759061" cy="584775"/>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a:latin typeface="Arial"/>
                <a:cs typeface="Arial"/>
              </a:rPr>
              <a:t>By</a:t>
            </a:r>
            <a:r>
              <a:rPr lang="en-US" sz="3200" b="1" i="1" u="sng"/>
              <a:t> </a:t>
            </a:r>
            <a:r>
              <a:rPr lang="en-US" sz="2800" b="1" i="1" u="sng"/>
              <a:t>:- </a:t>
            </a:r>
            <a:r>
              <a:rPr lang="en-US" sz="2800" b="1" i="1" u="sng">
                <a:latin typeface="Arial"/>
                <a:cs typeface="Arial"/>
              </a:rPr>
              <a:t>Nikhil </a:t>
            </a:r>
            <a:r>
              <a:rPr lang="en-US" sz="2800" b="1" i="1" u="sng" err="1">
                <a:latin typeface="Arial"/>
                <a:cs typeface="Arial"/>
              </a:rPr>
              <a:t>Borade</a:t>
            </a:r>
            <a:endParaRPr lang="en-US" sz="2800" b="1" i="1">
              <a:latin typeface="Arial"/>
              <a:cs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12" name="TextBox 12"/>
          <p:cNvSpPr txBox="1"/>
          <p:nvPr/>
        </p:nvSpPr>
        <p:spPr>
          <a:xfrm>
            <a:off x="3617812" y="957745"/>
            <a:ext cx="10376547" cy="551433"/>
          </a:xfrm>
          <a:prstGeom prst="rect">
            <a:avLst/>
          </a:prstGeom>
          <a:ln w="28575">
            <a:solidFill>
              <a:schemeClr val="tx1"/>
            </a:solidFill>
          </a:ln>
        </p:spPr>
        <p:txBody>
          <a:bodyPr wrap="square" lIns="0" tIns="0" rIns="0" bIns="0" rtlCol="0" anchor="t">
            <a:spAutoFit/>
          </a:bodyPr>
          <a:lstStyle/>
          <a:p>
            <a:pPr>
              <a:lnSpc>
                <a:spcPts val="4320"/>
              </a:lnSpc>
            </a:pPr>
            <a:r>
              <a:rPr lang="en-US" sz="3600" b="1">
                <a:solidFill>
                  <a:srgbClr val="000000"/>
                </a:solidFill>
                <a:latin typeface="Arial Bold"/>
                <a:ea typeface="Arial Bold"/>
                <a:cs typeface="Arial Bold"/>
                <a:sym typeface="Arial Bold"/>
              </a:rPr>
              <a:t>  Top 10 Companies by Number of Bikes Listed</a:t>
            </a:r>
          </a:p>
        </p:txBody>
      </p:sp>
      <p:sp>
        <p:nvSpPr>
          <p:cNvPr id="13" name="TextBox 13"/>
          <p:cNvSpPr txBox="1"/>
          <p:nvPr/>
        </p:nvSpPr>
        <p:spPr>
          <a:xfrm>
            <a:off x="3144736" y="1824421"/>
            <a:ext cx="11707539" cy="1477328"/>
          </a:xfrm>
          <a:prstGeom prst="rect">
            <a:avLst/>
          </a:prstGeom>
          <a:ln w="28575">
            <a:solidFill>
              <a:schemeClr val="tx1"/>
            </a:solidFill>
          </a:ln>
        </p:spPr>
        <p:txBody>
          <a:bodyPr wrap="square" lIns="0" tIns="0" rIns="0" bIns="0" rtlCol="0" anchor="t">
            <a:spAutoFit/>
          </a:bodyPr>
          <a:lstStyle/>
          <a:p>
            <a:pPr marL="742950" lvl="1" indent="-285750">
              <a:buFont typeface="Arial"/>
              <a:buChar char="•"/>
            </a:pPr>
            <a:r>
              <a:rPr lang="en-US" sz="2400">
                <a:solidFill>
                  <a:srgbClr val="000000"/>
                </a:solidFill>
                <a:latin typeface="Arial"/>
                <a:ea typeface="+mn-lt"/>
                <a:cs typeface="+mn-lt"/>
              </a:rPr>
              <a:t>Royal Enfield tops the chart with 119 </a:t>
            </a:r>
            <a:r>
              <a:rPr lang="en-US" sz="2400" err="1">
                <a:solidFill>
                  <a:srgbClr val="000000"/>
                </a:solidFill>
                <a:latin typeface="Arial"/>
                <a:ea typeface="+mn-lt"/>
                <a:cs typeface="+mn-lt"/>
              </a:rPr>
              <a:t>listings,holding</a:t>
            </a:r>
            <a:r>
              <a:rPr lang="en-US" sz="2400">
                <a:solidFill>
                  <a:srgbClr val="000000"/>
                </a:solidFill>
                <a:latin typeface="Arial"/>
                <a:ea typeface="+mn-lt"/>
                <a:cs typeface="+mn-lt"/>
              </a:rPr>
              <a:t> 19%  of total Bike's listed.</a:t>
            </a:r>
            <a:endParaRPr lang="en-US"/>
          </a:p>
          <a:p>
            <a:pPr marL="742950" lvl="1" indent="-285750">
              <a:buFont typeface="Arial"/>
              <a:buChar char="•"/>
            </a:pPr>
            <a:r>
              <a:rPr lang="en-US" sz="2400">
                <a:solidFill>
                  <a:srgbClr val="000000"/>
                </a:solidFill>
                <a:latin typeface="Arial"/>
                <a:ea typeface="+mn-lt"/>
                <a:cs typeface="+mn-lt"/>
              </a:rPr>
              <a:t>Bajaj and TVS follow with 104 and 90 bikes, holding 17% and 14% respectively.</a:t>
            </a:r>
            <a:endParaRPr lang="en-US"/>
          </a:p>
          <a:p>
            <a:pPr marL="742950" lvl="1" indent="-285750">
              <a:buFont typeface="Arial"/>
              <a:buChar char="•"/>
            </a:pPr>
            <a:r>
              <a:rPr lang="en-US" sz="2400">
                <a:solidFill>
                  <a:srgbClr val="000000"/>
                </a:solidFill>
                <a:latin typeface="Arial"/>
                <a:ea typeface="+mn-lt"/>
                <a:cs typeface="+mn-lt"/>
              </a:rPr>
              <a:t>Suzuki, Ola, Jawa, KTM each have under 30 listings, showing lower demand.</a:t>
            </a:r>
          </a:p>
          <a:p>
            <a:pPr marL="742950" lvl="1" indent="-285750">
              <a:buFont typeface="Arial"/>
              <a:buChar char="•"/>
            </a:pPr>
            <a:r>
              <a:rPr lang="en-US" sz="2400">
                <a:solidFill>
                  <a:srgbClr val="000000"/>
                </a:solidFill>
                <a:latin typeface="Arial"/>
                <a:ea typeface="+mn-lt"/>
                <a:cs typeface="+mn-lt"/>
              </a:rPr>
              <a:t>The pie chart confirms Royal Enfield’s lead, with others trailing behind</a:t>
            </a:r>
            <a:endParaRPr lang="en-US" sz="2400">
              <a:latin typeface="Arial"/>
              <a:ea typeface="+mn-lt"/>
              <a:cs typeface="+mn-lt"/>
            </a:endParaRPr>
          </a:p>
        </p:txBody>
      </p:sp>
      <p:sp>
        <p:nvSpPr>
          <p:cNvPr id="14" name="TextBox 13">
            <a:extLst>
              <a:ext uri="{FF2B5EF4-FFF2-40B4-BE49-F238E27FC236}">
                <a16:creationId xmlns:a16="http://schemas.microsoft.com/office/drawing/2014/main" id="{0C8A093B-0353-40A6-B3A4-51806F0FB6AB}"/>
              </a:ext>
            </a:extLst>
          </p:cNvPr>
          <p:cNvSpPr txBox="1"/>
          <p:nvPr/>
        </p:nvSpPr>
        <p:spPr>
          <a:xfrm>
            <a:off x="6807016" y="176911"/>
            <a:ext cx="4684878" cy="646331"/>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u="sng">
                <a:latin typeface="Calibri"/>
                <a:ea typeface="Calibri"/>
                <a:cs typeface="Calibri"/>
              </a:rPr>
              <a:t>Categorical Columns :-</a:t>
            </a:r>
          </a:p>
        </p:txBody>
      </p:sp>
      <p:pic>
        <p:nvPicPr>
          <p:cNvPr id="15" name="Picture 14" descr="A graph of a number of bikes listed&#10;&#10;AI-generated content may be incorrect.">
            <a:extLst>
              <a:ext uri="{FF2B5EF4-FFF2-40B4-BE49-F238E27FC236}">
                <a16:creationId xmlns:a16="http://schemas.microsoft.com/office/drawing/2014/main" id="{6DF8F076-0E0A-1972-28AD-D328A823C832}"/>
              </a:ext>
            </a:extLst>
          </p:cNvPr>
          <p:cNvPicPr>
            <a:picLocks noChangeAspect="1"/>
          </p:cNvPicPr>
          <p:nvPr/>
        </p:nvPicPr>
        <p:blipFill>
          <a:blip r:embed="rId3"/>
          <a:stretch>
            <a:fillRect/>
          </a:stretch>
        </p:blipFill>
        <p:spPr>
          <a:xfrm>
            <a:off x="547352" y="3670692"/>
            <a:ext cx="11043851" cy="5517697"/>
          </a:xfrm>
          <a:prstGeom prst="rect">
            <a:avLst/>
          </a:prstGeom>
        </p:spPr>
      </p:pic>
      <p:sp>
        <p:nvSpPr>
          <p:cNvPr id="11" name="Freeform 11"/>
          <p:cNvSpPr/>
          <p:nvPr/>
        </p:nvSpPr>
        <p:spPr>
          <a:xfrm>
            <a:off x="8240250" y="8762598"/>
            <a:ext cx="1738095" cy="1534730"/>
          </a:xfrm>
          <a:custGeom>
            <a:avLst/>
            <a:gdLst/>
            <a:ahLst/>
            <a:cxnLst/>
            <a:rect l="l" t="t" r="r" b="b"/>
            <a:pathLst>
              <a:path w="1738095" h="1534730">
                <a:moveTo>
                  <a:pt x="0" y="0"/>
                </a:moveTo>
                <a:lnTo>
                  <a:pt x="1738095" y="0"/>
                </a:lnTo>
                <a:lnTo>
                  <a:pt x="1738095" y="1534730"/>
                </a:lnTo>
                <a:lnTo>
                  <a:pt x="0" y="1534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3" descr="A pie chart with numbers and text&#10;&#10;AI-generated content may be incorrect.">
            <a:extLst>
              <a:ext uri="{FF2B5EF4-FFF2-40B4-BE49-F238E27FC236}">
                <a16:creationId xmlns:a16="http://schemas.microsoft.com/office/drawing/2014/main" id="{DE690DEE-3DCC-D2F1-6782-99189E57C857}"/>
              </a:ext>
            </a:extLst>
          </p:cNvPr>
          <p:cNvPicPr>
            <a:picLocks noChangeAspect="1"/>
          </p:cNvPicPr>
          <p:nvPr/>
        </p:nvPicPr>
        <p:blipFill>
          <a:blip r:embed="rId6"/>
          <a:stretch>
            <a:fillRect/>
          </a:stretch>
        </p:blipFill>
        <p:spPr>
          <a:xfrm>
            <a:off x="12096751" y="3664036"/>
            <a:ext cx="5956986" cy="55538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7" name="TextBox 7"/>
          <p:cNvSpPr txBox="1"/>
          <p:nvPr/>
        </p:nvSpPr>
        <p:spPr>
          <a:xfrm>
            <a:off x="3695411" y="517072"/>
            <a:ext cx="10347336" cy="551433"/>
          </a:xfrm>
          <a:prstGeom prst="rect">
            <a:avLst/>
          </a:prstGeom>
          <a:ln w="28575">
            <a:solidFill>
              <a:schemeClr val="tx1"/>
            </a:solidFill>
          </a:ln>
        </p:spPr>
        <p:txBody>
          <a:bodyPr wrap="square" lIns="0" tIns="0" rIns="0" bIns="0" rtlCol="0" anchor="t">
            <a:spAutoFit/>
          </a:bodyPr>
          <a:lstStyle/>
          <a:p>
            <a:pPr>
              <a:lnSpc>
                <a:spcPts val="4320"/>
              </a:lnSpc>
            </a:pPr>
            <a:r>
              <a:rPr lang="en-US" sz="3600" b="1">
                <a:solidFill>
                  <a:srgbClr val="000000"/>
                </a:solidFill>
                <a:latin typeface="Arial Bold"/>
                <a:ea typeface="Arial Bold"/>
                <a:cs typeface="Arial Bold"/>
                <a:sym typeface="Arial Bold"/>
              </a:rPr>
              <a:t> States with the highest number of bikes listed</a:t>
            </a:r>
          </a:p>
        </p:txBody>
      </p:sp>
      <p:sp>
        <p:nvSpPr>
          <p:cNvPr id="8" name="TextBox 8"/>
          <p:cNvSpPr txBox="1"/>
          <p:nvPr/>
        </p:nvSpPr>
        <p:spPr>
          <a:xfrm>
            <a:off x="1308471" y="1471400"/>
            <a:ext cx="15704284" cy="720838"/>
          </a:xfrm>
          <a:prstGeom prst="rect">
            <a:avLst/>
          </a:prstGeom>
          <a:ln w="28575">
            <a:solidFill>
              <a:schemeClr val="tx1"/>
            </a:solidFill>
          </a:ln>
        </p:spPr>
        <p:txBody>
          <a:bodyPr lIns="0" tIns="0" rIns="0" bIns="0" rtlCol="0" anchor="t">
            <a:spAutoFit/>
          </a:bodyPr>
          <a:lstStyle/>
          <a:p>
            <a:pPr marL="434340" lvl="1" indent="-217170" algn="l">
              <a:lnSpc>
                <a:spcPts val="2879"/>
              </a:lnSpc>
              <a:buFont typeface="Arial"/>
              <a:buChar char="•"/>
            </a:pPr>
            <a:r>
              <a:rPr lang="en-US" sz="2400">
                <a:solidFill>
                  <a:srgbClr val="000000"/>
                </a:solidFill>
                <a:latin typeface="Arial"/>
                <a:ea typeface="Arial"/>
                <a:cs typeface="Arial"/>
                <a:sym typeface="Arial"/>
              </a:rPr>
              <a:t>State Maharashtra has the highest number of bikes for sale.</a:t>
            </a:r>
          </a:p>
          <a:p>
            <a:pPr marL="434340" lvl="1" indent="-217170" algn="l">
              <a:lnSpc>
                <a:spcPts val="2879"/>
              </a:lnSpc>
              <a:buFont typeface="Arial"/>
              <a:buChar char="•"/>
            </a:pPr>
            <a:r>
              <a:rPr lang="en-US" sz="2400">
                <a:solidFill>
                  <a:srgbClr val="000000"/>
                </a:solidFill>
                <a:latin typeface="Arial"/>
                <a:ea typeface="Arial"/>
                <a:cs typeface="Arial"/>
                <a:sym typeface="Arial"/>
              </a:rPr>
              <a:t>State's like Pondicherry, Arunachal Pradesh, Goa, Meghalaya, and Tripura has lowest number of bikes for sale.</a:t>
            </a:r>
            <a:endParaRPr lang="en-US" sz="2400">
              <a:solidFill>
                <a:srgbClr val="000000"/>
              </a:solidFill>
              <a:latin typeface="Arial"/>
              <a:ea typeface="Arial"/>
              <a:cs typeface="Arial"/>
            </a:endParaRPr>
          </a:p>
        </p:txBody>
      </p:sp>
      <p:pic>
        <p:nvPicPr>
          <p:cNvPr id="9" name="Picture 8" descr="A graph of the number of bikes listed&#10;&#10;AI-generated content may be incorrect.">
            <a:extLst>
              <a:ext uri="{FF2B5EF4-FFF2-40B4-BE49-F238E27FC236}">
                <a16:creationId xmlns:a16="http://schemas.microsoft.com/office/drawing/2014/main" id="{3BB654CC-40F6-0E04-FEF7-4CE08D823D1D}"/>
              </a:ext>
            </a:extLst>
          </p:cNvPr>
          <p:cNvPicPr>
            <a:picLocks noChangeAspect="1"/>
          </p:cNvPicPr>
          <p:nvPr/>
        </p:nvPicPr>
        <p:blipFill>
          <a:blip r:embed="rId3"/>
          <a:stretch>
            <a:fillRect/>
          </a:stretch>
        </p:blipFill>
        <p:spPr>
          <a:xfrm>
            <a:off x="595647" y="2576525"/>
            <a:ext cx="17145001" cy="6239317"/>
          </a:xfrm>
          <a:prstGeom prst="rect">
            <a:avLst/>
          </a:prstGeom>
        </p:spPr>
      </p:pic>
      <p:sp>
        <p:nvSpPr>
          <p:cNvPr id="10" name="Freeform 6">
            <a:extLst>
              <a:ext uri="{FF2B5EF4-FFF2-40B4-BE49-F238E27FC236}">
                <a16:creationId xmlns:a16="http://schemas.microsoft.com/office/drawing/2014/main" id="{74BA0A7B-E32D-846A-CFEF-5CD823905158}"/>
              </a:ext>
            </a:extLst>
          </p:cNvPr>
          <p:cNvSpPr/>
          <p:nvPr/>
        </p:nvSpPr>
        <p:spPr>
          <a:xfrm>
            <a:off x="9006519" y="8765172"/>
            <a:ext cx="1705992" cy="1506383"/>
          </a:xfrm>
          <a:custGeom>
            <a:avLst/>
            <a:gdLst/>
            <a:ahLst/>
            <a:cxnLst/>
            <a:rect l="l" t="t" r="r" b="b"/>
            <a:pathLst>
              <a:path w="1705992" h="1506383">
                <a:moveTo>
                  <a:pt x="0" y="0"/>
                </a:moveTo>
                <a:lnTo>
                  <a:pt x="1705992" y="0"/>
                </a:lnTo>
                <a:lnTo>
                  <a:pt x="1705992" y="1506383"/>
                </a:lnTo>
                <a:lnTo>
                  <a:pt x="0" y="15063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7" name="TextBox 7"/>
          <p:cNvSpPr txBox="1"/>
          <p:nvPr/>
        </p:nvSpPr>
        <p:spPr>
          <a:xfrm>
            <a:off x="4574882" y="391360"/>
            <a:ext cx="8293586" cy="597664"/>
          </a:xfrm>
          <a:prstGeom prst="rect">
            <a:avLst/>
          </a:prstGeom>
          <a:ln w="28575">
            <a:solidFill>
              <a:schemeClr val="tx1"/>
            </a:solidFill>
          </a:ln>
        </p:spPr>
        <p:txBody>
          <a:bodyPr wrap="square" lIns="0" tIns="0" rIns="0" bIns="0" rtlCol="0" anchor="t">
            <a:spAutoFit/>
          </a:bodyPr>
          <a:lstStyle/>
          <a:p>
            <a:pPr>
              <a:lnSpc>
                <a:spcPts val="5040"/>
              </a:lnSpc>
            </a:pPr>
            <a:r>
              <a:rPr lang="en-US" sz="4000" b="1">
                <a:solidFill>
                  <a:srgbClr val="000000"/>
                </a:solidFill>
                <a:latin typeface="Arial Bold"/>
                <a:ea typeface="Arial Bold"/>
                <a:cs typeface="Arial Bold"/>
                <a:sym typeface="Arial Bold"/>
              </a:rPr>
              <a:t> Which bike model is most </a:t>
            </a:r>
            <a:r>
              <a:rPr lang="en-US" sz="4000" b="1" err="1">
                <a:solidFill>
                  <a:srgbClr val="000000"/>
                </a:solidFill>
                <a:latin typeface="Arial Bold"/>
                <a:ea typeface="Arial Bold"/>
                <a:cs typeface="Arial Bold"/>
                <a:sym typeface="Arial Bold"/>
              </a:rPr>
              <a:t>selled</a:t>
            </a:r>
            <a:r>
              <a:rPr lang="en-US" sz="4000" b="1">
                <a:solidFill>
                  <a:srgbClr val="000000"/>
                </a:solidFill>
                <a:latin typeface="Arial Bold"/>
                <a:ea typeface="Arial Bold"/>
                <a:cs typeface="Arial Bold"/>
                <a:sym typeface="Arial Bold"/>
              </a:rPr>
              <a:t>.</a:t>
            </a:r>
          </a:p>
        </p:txBody>
      </p:sp>
      <p:sp>
        <p:nvSpPr>
          <p:cNvPr id="8" name="TextBox 8"/>
          <p:cNvSpPr txBox="1"/>
          <p:nvPr/>
        </p:nvSpPr>
        <p:spPr>
          <a:xfrm>
            <a:off x="1209430" y="1361343"/>
            <a:ext cx="15929412" cy="1464632"/>
          </a:xfrm>
          <a:prstGeom prst="rect">
            <a:avLst/>
          </a:prstGeom>
          <a:ln w="28575">
            <a:solidFill>
              <a:schemeClr val="tx1"/>
            </a:solidFill>
          </a:ln>
        </p:spPr>
        <p:txBody>
          <a:bodyPr wrap="square" lIns="0" tIns="0" rIns="0" bIns="0" rtlCol="0" anchor="t">
            <a:spAutoFit/>
          </a:bodyPr>
          <a:lstStyle/>
          <a:p>
            <a:pPr marL="434340" lvl="1" indent="-217170" algn="l">
              <a:lnSpc>
                <a:spcPts val="2879"/>
              </a:lnSpc>
              <a:buFont typeface="Arial"/>
              <a:buChar char="•"/>
            </a:pPr>
            <a:r>
              <a:rPr lang="en-US" sz="2400">
                <a:solidFill>
                  <a:srgbClr val="000000"/>
                </a:solidFill>
                <a:latin typeface="Arial"/>
                <a:ea typeface="Arial"/>
                <a:cs typeface="Arial"/>
                <a:sym typeface="Arial"/>
              </a:rPr>
              <a:t>The most popular second-hand bikes are from Royal Enfield, with models like Hunter 350 Metro, Classic 350, and Thunderbird 350 leading sales.</a:t>
            </a:r>
            <a:endParaRPr lang="en-US" sz="2400">
              <a:solidFill>
                <a:srgbClr val="000000"/>
              </a:solidFill>
              <a:latin typeface="Arial"/>
              <a:ea typeface="Arial"/>
              <a:cs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Other popular used bikes include Yamaha R15 V4, TVS Apache RTR 160, and Ola S1 Pro.</a:t>
            </a:r>
            <a:endParaRPr lang="en-US" sz="2400">
              <a:solidFill>
                <a:srgbClr val="000000"/>
              </a:solidFill>
              <a:latin typeface="Arial"/>
              <a:ea typeface="Arial"/>
              <a:cs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Royal Enfield’s strong resale presence highlights its brand loyalty and demand in the used bike market</a:t>
            </a:r>
            <a:endParaRPr lang="en-US" sz="2400">
              <a:solidFill>
                <a:srgbClr val="000000"/>
              </a:solidFill>
              <a:latin typeface="Arial"/>
              <a:ea typeface="Arial"/>
              <a:cs typeface="Arial"/>
            </a:endParaRPr>
          </a:p>
        </p:txBody>
      </p:sp>
      <p:pic>
        <p:nvPicPr>
          <p:cNvPr id="4" name="Picture 3" descr="A bar chart of different colors&#10;&#10;AI-generated content may be incorrect.">
            <a:extLst>
              <a:ext uri="{FF2B5EF4-FFF2-40B4-BE49-F238E27FC236}">
                <a16:creationId xmlns:a16="http://schemas.microsoft.com/office/drawing/2014/main" id="{4D604480-7278-5555-3C9F-E21A440067A7}"/>
              </a:ext>
            </a:extLst>
          </p:cNvPr>
          <p:cNvPicPr>
            <a:picLocks noChangeAspect="1"/>
          </p:cNvPicPr>
          <p:nvPr/>
        </p:nvPicPr>
        <p:blipFill>
          <a:blip r:embed="rId3"/>
          <a:stretch>
            <a:fillRect/>
          </a:stretch>
        </p:blipFill>
        <p:spPr>
          <a:xfrm>
            <a:off x="771139" y="3219579"/>
            <a:ext cx="16992856" cy="5509911"/>
          </a:xfrm>
          <a:prstGeom prst="rect">
            <a:avLst/>
          </a:prstGeom>
        </p:spPr>
      </p:pic>
      <p:sp>
        <p:nvSpPr>
          <p:cNvPr id="10" name="Freeform 6">
            <a:extLst>
              <a:ext uri="{FF2B5EF4-FFF2-40B4-BE49-F238E27FC236}">
                <a16:creationId xmlns:a16="http://schemas.microsoft.com/office/drawing/2014/main" id="{C260D3F2-360A-D220-1212-94E882920AD9}"/>
              </a:ext>
            </a:extLst>
          </p:cNvPr>
          <p:cNvSpPr/>
          <p:nvPr/>
        </p:nvSpPr>
        <p:spPr>
          <a:xfrm>
            <a:off x="9372973" y="8687750"/>
            <a:ext cx="1811164" cy="1599249"/>
          </a:xfrm>
          <a:custGeom>
            <a:avLst/>
            <a:gdLst/>
            <a:ahLst/>
            <a:cxnLst/>
            <a:rect l="l" t="t" r="r" b="b"/>
            <a:pathLst>
              <a:path w="1811164" h="1599249">
                <a:moveTo>
                  <a:pt x="0" y="0"/>
                </a:moveTo>
                <a:lnTo>
                  <a:pt x="1811164" y="0"/>
                </a:lnTo>
                <a:lnTo>
                  <a:pt x="1811164" y="1599249"/>
                </a:lnTo>
                <a:lnTo>
                  <a:pt x="0" y="1599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7" name="TextBox 7"/>
          <p:cNvSpPr txBox="1"/>
          <p:nvPr/>
        </p:nvSpPr>
        <p:spPr>
          <a:xfrm>
            <a:off x="1010289" y="316293"/>
            <a:ext cx="16074831" cy="551433"/>
          </a:xfrm>
          <a:prstGeom prst="rect">
            <a:avLst/>
          </a:prstGeom>
          <a:ln w="28575">
            <a:solidFill>
              <a:schemeClr val="tx1"/>
            </a:solidFill>
          </a:ln>
        </p:spPr>
        <p:txBody>
          <a:bodyPr lIns="0" tIns="0" rIns="0" bIns="0" rtlCol="0" anchor="t">
            <a:spAutoFit/>
          </a:bodyPr>
          <a:lstStyle/>
          <a:p>
            <a:pPr>
              <a:lnSpc>
                <a:spcPts val="4320"/>
              </a:lnSpc>
            </a:pPr>
            <a:r>
              <a:rPr lang="en-US" sz="3600" b="1">
                <a:solidFill>
                  <a:srgbClr val="000000"/>
                </a:solidFill>
                <a:latin typeface="Arial Bold"/>
                <a:ea typeface="Arial Bold"/>
                <a:cs typeface="Arial Bold"/>
                <a:sym typeface="Arial Bold"/>
              </a:rPr>
              <a:t>  How many bike models are available for sale from different companies?</a:t>
            </a:r>
          </a:p>
        </p:txBody>
      </p:sp>
      <p:sp>
        <p:nvSpPr>
          <p:cNvPr id="8" name="TextBox 8"/>
          <p:cNvSpPr txBox="1"/>
          <p:nvPr/>
        </p:nvSpPr>
        <p:spPr>
          <a:xfrm>
            <a:off x="979143" y="1117504"/>
            <a:ext cx="16076251" cy="1282402"/>
          </a:xfrm>
          <a:prstGeom prst="rect">
            <a:avLst/>
          </a:prstGeom>
          <a:ln w="28575">
            <a:solidFill>
              <a:schemeClr val="tx1"/>
            </a:solidFill>
          </a:ln>
        </p:spPr>
        <p:txBody>
          <a:bodyPr wrap="square" lIns="0" tIns="0" rIns="0" bIns="0" rtlCol="0" anchor="t">
            <a:spAutoFit/>
          </a:bodyPr>
          <a:lstStyle/>
          <a:p>
            <a:pPr marL="379730" lvl="1" indent="-189865" algn="l">
              <a:lnSpc>
                <a:spcPts val="2520"/>
              </a:lnSpc>
              <a:buFont typeface="Arial"/>
              <a:buChar char="•"/>
            </a:pPr>
            <a:r>
              <a:rPr lang="en-US" sz="2400">
                <a:solidFill>
                  <a:srgbClr val="000000"/>
                </a:solidFill>
                <a:latin typeface="Arial"/>
                <a:ea typeface="Arial"/>
                <a:cs typeface="Arial"/>
                <a:sym typeface="Arial"/>
              </a:rPr>
              <a:t>Royal Enfield, Bajaj, TVS, and Yamaha have the highest numbers, indicating strong resale activity and popularity in the second-hand market.</a:t>
            </a:r>
            <a:endParaRPr lang="en-US" sz="2400">
              <a:solidFill>
                <a:srgbClr val="000000"/>
              </a:solidFill>
              <a:latin typeface="Arial"/>
              <a:ea typeface="Arial"/>
              <a:cs typeface="Arial"/>
            </a:endParaRPr>
          </a:p>
          <a:p>
            <a:pPr marL="379730" lvl="1" indent="-189865" algn="l">
              <a:lnSpc>
                <a:spcPts val="2520"/>
              </a:lnSpc>
              <a:buFont typeface="Arial"/>
              <a:buChar char="•"/>
            </a:pPr>
            <a:r>
              <a:rPr lang="en-US" sz="2400">
                <a:solidFill>
                  <a:srgbClr val="000000"/>
                </a:solidFill>
                <a:latin typeface="Arial"/>
                <a:ea typeface="Arial"/>
                <a:cs typeface="Arial"/>
                <a:sym typeface="Arial"/>
              </a:rPr>
              <a:t>Brands like Honda and Hero also have notable listings, while most other companies appear rarely, showing limited demand or presence in used bike sales.</a:t>
            </a:r>
            <a:endParaRPr lang="en-US" sz="2400">
              <a:solidFill>
                <a:srgbClr val="000000"/>
              </a:solidFill>
              <a:latin typeface="Arial"/>
              <a:ea typeface="Arial"/>
              <a:cs typeface="Arial"/>
            </a:endParaRPr>
          </a:p>
        </p:txBody>
      </p:sp>
      <p:pic>
        <p:nvPicPr>
          <p:cNvPr id="10" name="Picture 9">
            <a:extLst>
              <a:ext uri="{FF2B5EF4-FFF2-40B4-BE49-F238E27FC236}">
                <a16:creationId xmlns:a16="http://schemas.microsoft.com/office/drawing/2014/main" id="{D32F769E-FBE7-B127-5C29-58459ACAEA00}"/>
              </a:ext>
            </a:extLst>
          </p:cNvPr>
          <p:cNvPicPr>
            <a:picLocks noChangeAspect="1"/>
          </p:cNvPicPr>
          <p:nvPr/>
        </p:nvPicPr>
        <p:blipFill>
          <a:blip r:embed="rId3"/>
          <a:stretch>
            <a:fillRect/>
          </a:stretch>
        </p:blipFill>
        <p:spPr>
          <a:xfrm>
            <a:off x="423461" y="2780429"/>
            <a:ext cx="17231798" cy="6674072"/>
          </a:xfrm>
          <a:prstGeom prst="rect">
            <a:avLst/>
          </a:prstGeom>
        </p:spPr>
      </p:pic>
      <p:sp>
        <p:nvSpPr>
          <p:cNvPr id="6" name="Freeform 6"/>
          <p:cNvSpPr/>
          <p:nvPr/>
        </p:nvSpPr>
        <p:spPr>
          <a:xfrm>
            <a:off x="10077796" y="8891027"/>
            <a:ext cx="1580951" cy="1395973"/>
          </a:xfrm>
          <a:custGeom>
            <a:avLst/>
            <a:gdLst/>
            <a:ahLst/>
            <a:cxnLst/>
            <a:rect l="l" t="t" r="r" b="b"/>
            <a:pathLst>
              <a:path w="1580951" h="1395973">
                <a:moveTo>
                  <a:pt x="0" y="0"/>
                </a:moveTo>
                <a:lnTo>
                  <a:pt x="1580951" y="0"/>
                </a:lnTo>
                <a:lnTo>
                  <a:pt x="1580951" y="1395973"/>
                </a:lnTo>
                <a:lnTo>
                  <a:pt x="0" y="1395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7" name="TextBox 7"/>
          <p:cNvSpPr txBox="1"/>
          <p:nvPr/>
        </p:nvSpPr>
        <p:spPr>
          <a:xfrm>
            <a:off x="3137527" y="1002993"/>
            <a:ext cx="12003948" cy="551433"/>
          </a:xfrm>
          <a:prstGeom prst="rect">
            <a:avLst/>
          </a:prstGeom>
          <a:ln w="28575">
            <a:solidFill>
              <a:schemeClr val="tx1"/>
            </a:solidFill>
          </a:ln>
        </p:spPr>
        <p:txBody>
          <a:bodyPr wrap="square" lIns="0" tIns="0" rIns="0" bIns="0" rtlCol="0" anchor="t">
            <a:spAutoFit/>
          </a:bodyPr>
          <a:lstStyle/>
          <a:p>
            <a:pPr>
              <a:lnSpc>
                <a:spcPts val="4320"/>
              </a:lnSpc>
            </a:pPr>
            <a:r>
              <a:rPr lang="en-US" sz="3600" b="1">
                <a:solidFill>
                  <a:srgbClr val="000000"/>
                </a:solidFill>
                <a:latin typeface="Arial Bold"/>
                <a:ea typeface="Arial Bold"/>
                <a:cs typeface="Arial Bold"/>
                <a:sym typeface="Arial Bold"/>
              </a:rPr>
              <a:t> How did the average bike price change over the years</a:t>
            </a:r>
          </a:p>
        </p:txBody>
      </p:sp>
      <p:sp>
        <p:nvSpPr>
          <p:cNvPr id="8" name="TextBox 8"/>
          <p:cNvSpPr txBox="1"/>
          <p:nvPr/>
        </p:nvSpPr>
        <p:spPr>
          <a:xfrm>
            <a:off x="320716" y="1817637"/>
            <a:ext cx="5642463" cy="7764433"/>
          </a:xfrm>
          <a:prstGeom prst="rect">
            <a:avLst/>
          </a:prstGeom>
          <a:ln w="28575">
            <a:solidFill>
              <a:schemeClr val="tx1"/>
            </a:solidFill>
          </a:ln>
        </p:spPr>
        <p:txBody>
          <a:bodyPr lIns="0" tIns="0" rIns="0" bIns="0" rtlCol="0" anchor="t">
            <a:spAutoFit/>
          </a:bodyPr>
          <a:lstStyle/>
          <a:p>
            <a:pPr marL="587375" lvl="1" indent="-342900" algn="l">
              <a:lnSpc>
                <a:spcPts val="3240"/>
              </a:lnSpc>
              <a:buFont typeface="Arial"/>
              <a:buChar char="•"/>
            </a:pPr>
            <a:r>
              <a:rPr lang="en-US" sz="2800" dirty="0">
                <a:solidFill>
                  <a:srgbClr val="000000"/>
                </a:solidFill>
                <a:latin typeface="Arial"/>
                <a:ea typeface="Arial"/>
                <a:cs typeface="Arial"/>
                <a:sym typeface="Arial"/>
              </a:rPr>
              <a:t>The rising prices indicate more people are selling and buying used bikes.</a:t>
            </a:r>
            <a:endParaRPr lang="en-US" sz="2800"/>
          </a:p>
          <a:p>
            <a:pPr marL="488315" lvl="1" indent="-243840" algn="l">
              <a:lnSpc>
                <a:spcPts val="3240"/>
              </a:lnSpc>
            </a:pPr>
            <a:endParaRPr lang="en-US" sz="2800" dirty="0">
              <a:solidFill>
                <a:srgbClr val="000000"/>
              </a:solidFill>
              <a:latin typeface="Arial"/>
              <a:ea typeface="Arial"/>
              <a:cs typeface="Arial"/>
            </a:endParaRPr>
          </a:p>
          <a:p>
            <a:pPr marL="488315" lvl="1" indent="-243840" algn="l">
              <a:lnSpc>
                <a:spcPts val="3240"/>
              </a:lnSpc>
              <a:buFont typeface="Arial"/>
              <a:buChar char="•"/>
            </a:pPr>
            <a:r>
              <a:rPr lang="en-US" sz="2800" dirty="0">
                <a:solidFill>
                  <a:srgbClr val="000000"/>
                </a:solidFill>
                <a:latin typeface="Arial"/>
                <a:ea typeface="Arial"/>
                <a:cs typeface="Arial"/>
                <a:sym typeface="Arial"/>
              </a:rPr>
              <a:t>Average bike prices have increased sharply since 2015, reaching over ₹160,000 by 2025.</a:t>
            </a:r>
            <a:endParaRPr lang="en-US" sz="2800" dirty="0">
              <a:solidFill>
                <a:srgbClr val="000000"/>
              </a:solidFill>
              <a:latin typeface="Arial"/>
              <a:ea typeface="Arial"/>
              <a:cs typeface="Arial"/>
            </a:endParaRPr>
          </a:p>
          <a:p>
            <a:pPr marL="488315" lvl="1" indent="-243840" algn="l">
              <a:lnSpc>
                <a:spcPts val="3240"/>
              </a:lnSpc>
            </a:pPr>
            <a:endParaRPr lang="en-US" sz="2800" dirty="0">
              <a:solidFill>
                <a:srgbClr val="000000"/>
              </a:solidFill>
              <a:latin typeface="Arial"/>
              <a:ea typeface="Arial"/>
              <a:cs typeface="Arial"/>
            </a:endParaRPr>
          </a:p>
          <a:p>
            <a:pPr marL="488315" lvl="1" indent="-243840" algn="l">
              <a:lnSpc>
                <a:spcPts val="3240"/>
              </a:lnSpc>
              <a:buFont typeface="Arial"/>
              <a:buChar char="•"/>
            </a:pPr>
            <a:r>
              <a:rPr lang="en-US" sz="2800" dirty="0">
                <a:solidFill>
                  <a:srgbClr val="000000"/>
                </a:solidFill>
                <a:latin typeface="Arial"/>
                <a:ea typeface="Arial"/>
                <a:cs typeface="Arial"/>
                <a:sym typeface="Arial"/>
              </a:rPr>
              <a:t>This upward trend reflects growing demand, inflation, and the popularity of premium bike models in the second-hand market</a:t>
            </a:r>
            <a:endParaRPr lang="en-US" sz="2800" dirty="0">
              <a:solidFill>
                <a:srgbClr val="000000"/>
              </a:solidFill>
              <a:latin typeface="Arial"/>
              <a:ea typeface="Arial"/>
              <a:cs typeface="Arial"/>
            </a:endParaRPr>
          </a:p>
          <a:p>
            <a:pPr marL="488315" lvl="1" indent="-243840" algn="l">
              <a:lnSpc>
                <a:spcPts val="3240"/>
              </a:lnSpc>
            </a:pPr>
            <a:endParaRPr lang="en-US" sz="2800" dirty="0">
              <a:solidFill>
                <a:srgbClr val="000000"/>
              </a:solidFill>
              <a:latin typeface="Arial"/>
              <a:ea typeface="Arial"/>
              <a:cs typeface="Arial"/>
            </a:endParaRPr>
          </a:p>
          <a:p>
            <a:pPr marL="488315" lvl="1" indent="-243840" algn="l">
              <a:lnSpc>
                <a:spcPts val="3240"/>
              </a:lnSpc>
              <a:buFont typeface="Arial"/>
              <a:buChar char="•"/>
            </a:pPr>
            <a:r>
              <a:rPr lang="en-US" sz="2800" dirty="0">
                <a:solidFill>
                  <a:srgbClr val="000000"/>
                </a:solidFill>
                <a:latin typeface="Arial"/>
                <a:ea typeface="Arial"/>
                <a:cs typeface="Arial"/>
                <a:sym typeface="Arial"/>
              </a:rPr>
              <a:t>Growing demand in the resale market reflects affordability and preference for pre-owned bikes.</a:t>
            </a:r>
            <a:endParaRPr lang="en-US" sz="2800" dirty="0">
              <a:solidFill>
                <a:srgbClr val="000000"/>
              </a:solidFill>
              <a:latin typeface="Arial"/>
              <a:ea typeface="Arial"/>
              <a:cs typeface="Arial"/>
            </a:endParaRPr>
          </a:p>
          <a:p>
            <a:pPr marL="488315" lvl="1" indent="-243840">
              <a:lnSpc>
                <a:spcPts val="3240"/>
              </a:lnSpc>
              <a:buFont typeface="Arial"/>
              <a:buChar char="•"/>
            </a:pPr>
            <a:endParaRPr lang="en-US" sz="2400" dirty="0">
              <a:solidFill>
                <a:srgbClr val="000000"/>
              </a:solidFill>
              <a:latin typeface="Arial"/>
              <a:ea typeface="Arial"/>
              <a:cs typeface="Arial"/>
            </a:endParaRPr>
          </a:p>
        </p:txBody>
      </p:sp>
      <p:pic>
        <p:nvPicPr>
          <p:cNvPr id="9" name="Picture 8" descr="A graph with green line&#10;&#10;AI-generated content may be incorrect.">
            <a:extLst>
              <a:ext uri="{FF2B5EF4-FFF2-40B4-BE49-F238E27FC236}">
                <a16:creationId xmlns:a16="http://schemas.microsoft.com/office/drawing/2014/main" id="{F136940F-0640-C4CD-16EA-959CA5CD52FB}"/>
              </a:ext>
            </a:extLst>
          </p:cNvPr>
          <p:cNvPicPr>
            <a:picLocks noChangeAspect="1"/>
          </p:cNvPicPr>
          <p:nvPr/>
        </p:nvPicPr>
        <p:blipFill>
          <a:blip r:embed="rId3"/>
          <a:stretch>
            <a:fillRect/>
          </a:stretch>
        </p:blipFill>
        <p:spPr>
          <a:xfrm>
            <a:off x="6363237" y="1922440"/>
            <a:ext cx="11695090" cy="73919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Freeform 6"/>
          <p:cNvSpPr/>
          <p:nvPr/>
        </p:nvSpPr>
        <p:spPr>
          <a:xfrm>
            <a:off x="11287969" y="8857656"/>
            <a:ext cx="1826609" cy="1429344"/>
          </a:xfrm>
          <a:custGeom>
            <a:avLst/>
            <a:gdLst/>
            <a:ahLst/>
            <a:cxnLst/>
            <a:rect l="l" t="t" r="r" b="b"/>
            <a:pathLst>
              <a:path w="1811164" h="1599249">
                <a:moveTo>
                  <a:pt x="0" y="0"/>
                </a:moveTo>
                <a:lnTo>
                  <a:pt x="1811164" y="0"/>
                </a:lnTo>
                <a:lnTo>
                  <a:pt x="1811164" y="1599249"/>
                </a:lnTo>
                <a:lnTo>
                  <a:pt x="0" y="1599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11">
            <a:extLst>
              <a:ext uri="{FF2B5EF4-FFF2-40B4-BE49-F238E27FC236}">
                <a16:creationId xmlns:a16="http://schemas.microsoft.com/office/drawing/2014/main" id="{89510AF8-9752-2FEC-DC0E-9643E7589D5B}"/>
              </a:ext>
            </a:extLst>
          </p:cNvPr>
          <p:cNvSpPr txBox="1"/>
          <p:nvPr/>
        </p:nvSpPr>
        <p:spPr>
          <a:xfrm>
            <a:off x="6346294" y="181475"/>
            <a:ext cx="4877046" cy="769441"/>
          </a:xfrm>
          <a:prstGeom prst="rect">
            <a:avLst/>
          </a:prstGeom>
          <a:noFill/>
          <a:ln w="28575">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u="sng">
                <a:latin typeface="Calibri"/>
                <a:ea typeface="Arimo"/>
                <a:cs typeface="Arimo"/>
              </a:rPr>
              <a:t> Bivariate Analysis:-</a:t>
            </a:r>
          </a:p>
        </p:txBody>
      </p:sp>
      <p:sp>
        <p:nvSpPr>
          <p:cNvPr id="5" name="TextBox 11">
            <a:extLst>
              <a:ext uri="{FF2B5EF4-FFF2-40B4-BE49-F238E27FC236}">
                <a16:creationId xmlns:a16="http://schemas.microsoft.com/office/drawing/2014/main" id="{BF7D5B5C-6648-8BC9-F64A-861DACA8F8B9}"/>
              </a:ext>
            </a:extLst>
          </p:cNvPr>
          <p:cNvSpPr txBox="1"/>
          <p:nvPr/>
        </p:nvSpPr>
        <p:spPr>
          <a:xfrm>
            <a:off x="6346294" y="181475"/>
            <a:ext cx="4877046" cy="769441"/>
          </a:xfrm>
          <a:prstGeom prst="rect">
            <a:avLst/>
          </a:prstGeom>
          <a:noFill/>
          <a:ln w="28575">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u="sng">
                <a:latin typeface="Calibri"/>
                <a:ea typeface="Arimo"/>
                <a:cs typeface="Arimo"/>
              </a:rPr>
              <a:t> Bivariate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9" name="TextBox 9"/>
          <p:cNvSpPr txBox="1"/>
          <p:nvPr/>
        </p:nvSpPr>
        <p:spPr>
          <a:xfrm>
            <a:off x="4540531" y="341651"/>
            <a:ext cx="8181877" cy="551433"/>
          </a:xfrm>
          <a:prstGeom prst="rect">
            <a:avLst/>
          </a:prstGeom>
          <a:ln w="28575">
            <a:solidFill>
              <a:schemeClr val="tx1"/>
            </a:solidFill>
          </a:ln>
        </p:spPr>
        <p:txBody>
          <a:bodyPr wrap="square" lIns="0" tIns="0" rIns="0" bIns="0" rtlCol="0" anchor="t">
            <a:spAutoFit/>
          </a:bodyPr>
          <a:lstStyle/>
          <a:p>
            <a:pPr>
              <a:lnSpc>
                <a:spcPts val="4320"/>
              </a:lnSpc>
            </a:pPr>
            <a:r>
              <a:rPr lang="en-US" sz="3600" b="1">
                <a:solidFill>
                  <a:srgbClr val="000000"/>
                </a:solidFill>
                <a:latin typeface="Arial Bold"/>
                <a:ea typeface="Arial Bold"/>
                <a:cs typeface="Arial Bold"/>
                <a:sym typeface="Arial Bold"/>
              </a:rPr>
              <a:t>  Top most and less expensive bike's</a:t>
            </a:r>
          </a:p>
        </p:txBody>
      </p:sp>
      <p:sp>
        <p:nvSpPr>
          <p:cNvPr id="11" name="TextBox 11"/>
          <p:cNvSpPr txBox="1"/>
          <p:nvPr/>
        </p:nvSpPr>
        <p:spPr>
          <a:xfrm>
            <a:off x="247264" y="5420407"/>
            <a:ext cx="5051236" cy="4067908"/>
          </a:xfrm>
          <a:prstGeom prst="rect">
            <a:avLst/>
          </a:prstGeom>
          <a:ln w="28575">
            <a:solidFill>
              <a:schemeClr val="tx1"/>
            </a:solidFill>
          </a:ln>
        </p:spPr>
        <p:txBody>
          <a:bodyPr lIns="0" tIns="0" rIns="0" bIns="0" rtlCol="0" anchor="t">
            <a:spAutoFit/>
          </a:bodyPr>
          <a:lstStyle/>
          <a:p>
            <a:pPr marL="434340" lvl="1" indent="-217170">
              <a:lnSpc>
                <a:spcPts val="2879"/>
              </a:lnSpc>
              <a:buFont typeface="Arial"/>
              <a:buChar char="•"/>
            </a:pPr>
            <a:endParaRPr lang="en-US" sz="2400">
              <a:solidFill>
                <a:srgbClr val="000000"/>
              </a:solidFill>
              <a:latin typeface="Arial"/>
              <a:ea typeface="Arimo"/>
              <a:cs typeface="Arimo"/>
              <a:sym typeface="Arimo"/>
            </a:endParaRPr>
          </a:p>
          <a:p>
            <a:pPr marL="434340" lvl="1" indent="-217170" algn="l">
              <a:lnSpc>
                <a:spcPts val="2879"/>
              </a:lnSpc>
              <a:buFont typeface="Arial"/>
              <a:buChar char="•"/>
            </a:pPr>
            <a:r>
              <a:rPr lang="en-US" sz="2400">
                <a:solidFill>
                  <a:srgbClr val="000000"/>
                </a:solidFill>
                <a:latin typeface="Arial"/>
                <a:ea typeface="Arimo"/>
                <a:cs typeface="Arimo"/>
                <a:sym typeface="Arimo"/>
              </a:rPr>
              <a:t>Bajaj XCD 125 DTS-Si is the cheapest in the list.</a:t>
            </a:r>
            <a:endParaRPr lang="en-US" sz="2400">
              <a:solidFill>
                <a:srgbClr val="000000"/>
              </a:solidFill>
              <a:latin typeface="Arial"/>
              <a:ea typeface="Arimo"/>
              <a:cs typeface="Arimo"/>
            </a:endParaRPr>
          </a:p>
          <a:p>
            <a:pPr marL="434340" lvl="1" indent="-217170" algn="l">
              <a:lnSpc>
                <a:spcPts val="2879"/>
              </a:lnSpc>
            </a:pPr>
            <a:endParaRPr lang="en-US" sz="2400">
              <a:solidFill>
                <a:srgbClr val="000000"/>
              </a:solidFill>
              <a:latin typeface="Arial"/>
              <a:ea typeface="Arimo"/>
              <a:cs typeface="Arimo"/>
            </a:endParaRPr>
          </a:p>
          <a:p>
            <a:pPr marL="434340" lvl="1" indent="-217170" algn="l">
              <a:lnSpc>
                <a:spcPts val="2879"/>
              </a:lnSpc>
              <a:buFont typeface="Arial"/>
              <a:buChar char="•"/>
            </a:pPr>
            <a:r>
              <a:rPr lang="en-US" sz="2400">
                <a:solidFill>
                  <a:srgbClr val="000000"/>
                </a:solidFill>
                <a:latin typeface="Arial"/>
                <a:ea typeface="Arimo"/>
                <a:cs typeface="Arimo"/>
                <a:sym typeface="Arimo"/>
              </a:rPr>
              <a:t>Prices depend on condition &amp; demand.</a:t>
            </a:r>
            <a:endParaRPr lang="en-US" sz="2400">
              <a:solidFill>
                <a:srgbClr val="000000"/>
              </a:solidFill>
              <a:latin typeface="Arial"/>
              <a:ea typeface="Arimo"/>
              <a:cs typeface="Arimo"/>
            </a:endParaRPr>
          </a:p>
          <a:p>
            <a:pPr marL="434340" lvl="1" indent="-217170" algn="l">
              <a:lnSpc>
                <a:spcPts val="2879"/>
              </a:lnSpc>
            </a:pPr>
            <a:endParaRPr lang="en-US" sz="2400">
              <a:solidFill>
                <a:srgbClr val="000000"/>
              </a:solidFill>
              <a:latin typeface="Arial"/>
              <a:ea typeface="Arimo"/>
              <a:cs typeface="Arimo"/>
            </a:endParaRPr>
          </a:p>
          <a:p>
            <a:pPr marL="434340" lvl="1" indent="-217170" algn="l">
              <a:lnSpc>
                <a:spcPts val="2879"/>
              </a:lnSpc>
              <a:buFont typeface="Arial"/>
              <a:buChar char="•"/>
            </a:pPr>
            <a:r>
              <a:rPr lang="en-US" sz="2400">
                <a:solidFill>
                  <a:srgbClr val="000000"/>
                </a:solidFill>
                <a:latin typeface="Arial"/>
                <a:ea typeface="Arimo"/>
                <a:cs typeface="Arimo"/>
                <a:sym typeface="Arimo"/>
              </a:rPr>
              <a:t>Budget-friendly bikes = high resale turnover</a:t>
            </a:r>
            <a:endParaRPr lang="en-US" sz="2400">
              <a:solidFill>
                <a:srgbClr val="000000"/>
              </a:solidFill>
              <a:latin typeface="Arial"/>
              <a:ea typeface="Arimo"/>
              <a:cs typeface="Arimo"/>
            </a:endParaRPr>
          </a:p>
          <a:p>
            <a:pPr marL="434340" lvl="1" indent="-217170">
              <a:lnSpc>
                <a:spcPts val="2879"/>
              </a:lnSpc>
              <a:buFont typeface="Arial"/>
              <a:buChar char="•"/>
            </a:pPr>
            <a:endParaRPr lang="en-US" sz="2400">
              <a:solidFill>
                <a:srgbClr val="000000"/>
              </a:solidFill>
              <a:latin typeface="Arial"/>
              <a:ea typeface="Arimo"/>
              <a:cs typeface="Arimo"/>
            </a:endParaRPr>
          </a:p>
          <a:p>
            <a:pPr marL="434340" lvl="1" indent="-217170">
              <a:lnSpc>
                <a:spcPts val="2879"/>
              </a:lnSpc>
              <a:buFont typeface="Arial"/>
              <a:buChar char="•"/>
            </a:pPr>
            <a:endParaRPr lang="en-US" sz="2400">
              <a:solidFill>
                <a:srgbClr val="000000"/>
              </a:solidFill>
              <a:latin typeface="Arial"/>
              <a:ea typeface="Arimo"/>
              <a:cs typeface="Arimo"/>
            </a:endParaRPr>
          </a:p>
        </p:txBody>
      </p:sp>
      <p:sp>
        <p:nvSpPr>
          <p:cNvPr id="5" name="TextBox 4">
            <a:extLst>
              <a:ext uri="{FF2B5EF4-FFF2-40B4-BE49-F238E27FC236}">
                <a16:creationId xmlns:a16="http://schemas.microsoft.com/office/drawing/2014/main" id="{4A9F5877-B2C2-39F7-99CA-15B310643899}"/>
              </a:ext>
            </a:extLst>
          </p:cNvPr>
          <p:cNvSpPr txBox="1"/>
          <p:nvPr/>
        </p:nvSpPr>
        <p:spPr>
          <a:xfrm>
            <a:off x="231870" y="1243532"/>
            <a:ext cx="5027229" cy="378565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a:solidFill>
                  <a:srgbClr val="000000"/>
                </a:solidFill>
                <a:latin typeface="Arial"/>
                <a:cs typeface="Arial"/>
              </a:rPr>
              <a:t>Top-priced bikes: Kawasaki Z900 2022 and Triumph Trident 660 are significantly more expensive than other models. </a:t>
            </a:r>
            <a:endParaRPr lang="en-US" sz="2400">
              <a:latin typeface="Arial"/>
              <a:cs typeface="Arial"/>
            </a:endParaRPr>
          </a:p>
          <a:p>
            <a:pPr marL="285750" indent="-285750">
              <a:buFont typeface="Arial,Sans-Serif"/>
              <a:buChar char="•"/>
            </a:pPr>
            <a:endParaRPr lang="en-US" sz="2400">
              <a:latin typeface="Arial"/>
              <a:cs typeface="Arial"/>
            </a:endParaRPr>
          </a:p>
          <a:p>
            <a:pPr marL="342900" indent="-342900">
              <a:buFont typeface="Arial,Sans-Serif"/>
              <a:buChar char="•"/>
            </a:pPr>
            <a:r>
              <a:rPr lang="en-US" sz="2400">
                <a:solidFill>
                  <a:srgbClr val="000000"/>
                </a:solidFill>
                <a:latin typeface="Arial"/>
                <a:cs typeface="Arial"/>
              </a:rPr>
              <a:t>Brand dominance: Triumph and Royal Enfield lead the premium segment with strong representation.</a:t>
            </a:r>
          </a:p>
          <a:p>
            <a:pPr marL="342900" indent="-342900">
              <a:buFont typeface="Arial,Sans-Serif"/>
              <a:buChar char="•"/>
            </a:pPr>
            <a:endParaRPr lang="en-US" sz="2400">
              <a:solidFill>
                <a:srgbClr val="000000"/>
              </a:solidFill>
              <a:latin typeface="Arial"/>
              <a:cs typeface="Arial"/>
            </a:endParaRPr>
          </a:p>
        </p:txBody>
      </p:sp>
      <p:pic>
        <p:nvPicPr>
          <p:cNvPr id="10" name="Picture 9" descr="A graph of blue bars&#10;&#10;AI-generated content may be incorrect.">
            <a:extLst>
              <a:ext uri="{FF2B5EF4-FFF2-40B4-BE49-F238E27FC236}">
                <a16:creationId xmlns:a16="http://schemas.microsoft.com/office/drawing/2014/main" id="{E9D0426D-9F86-47DD-A8A7-03144B1E18E2}"/>
              </a:ext>
            </a:extLst>
          </p:cNvPr>
          <p:cNvPicPr>
            <a:picLocks noChangeAspect="1"/>
          </p:cNvPicPr>
          <p:nvPr/>
        </p:nvPicPr>
        <p:blipFill>
          <a:blip r:embed="rId3"/>
          <a:stretch>
            <a:fillRect/>
          </a:stretch>
        </p:blipFill>
        <p:spPr>
          <a:xfrm>
            <a:off x="5570067" y="1242498"/>
            <a:ext cx="12492165" cy="3847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graph of blue and white bars&#10;&#10;AI-generated content may be incorrect.">
            <a:extLst>
              <a:ext uri="{FF2B5EF4-FFF2-40B4-BE49-F238E27FC236}">
                <a16:creationId xmlns:a16="http://schemas.microsoft.com/office/drawing/2014/main" id="{F3419303-A7B7-38BA-01B7-E8DDB14762E1}"/>
              </a:ext>
            </a:extLst>
          </p:cNvPr>
          <p:cNvPicPr>
            <a:picLocks noChangeAspect="1"/>
          </p:cNvPicPr>
          <p:nvPr/>
        </p:nvPicPr>
        <p:blipFill>
          <a:blip r:embed="rId4"/>
          <a:stretch>
            <a:fillRect/>
          </a:stretch>
        </p:blipFill>
        <p:spPr>
          <a:xfrm>
            <a:off x="5575215" y="5412902"/>
            <a:ext cx="12481868" cy="40486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8"/>
          <p:cNvSpPr/>
          <p:nvPr/>
        </p:nvSpPr>
        <p:spPr>
          <a:xfrm>
            <a:off x="11821878" y="8881801"/>
            <a:ext cx="1826609" cy="1413899"/>
          </a:xfrm>
          <a:custGeom>
            <a:avLst/>
            <a:gdLst/>
            <a:ahLst/>
            <a:cxnLst/>
            <a:rect l="l" t="t" r="r" b="b"/>
            <a:pathLst>
              <a:path w="1811164" h="1599249">
                <a:moveTo>
                  <a:pt x="0" y="0"/>
                </a:moveTo>
                <a:lnTo>
                  <a:pt x="1811164" y="0"/>
                </a:lnTo>
                <a:lnTo>
                  <a:pt x="1811164" y="1599250"/>
                </a:lnTo>
                <a:lnTo>
                  <a:pt x="0" y="1599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a:grpSpLocks noChangeAspect="1"/>
          </p:cNvGrpSpPr>
          <p:nvPr/>
        </p:nvGrpSpPr>
        <p:grpSpPr>
          <a:xfrm>
            <a:off x="6249954" y="1188821"/>
            <a:ext cx="11867490" cy="4194717"/>
            <a:chOff x="0" y="0"/>
            <a:chExt cx="16166758" cy="5850534"/>
          </a:xfrm>
        </p:grpSpPr>
        <p:sp>
          <p:nvSpPr>
            <p:cNvPr id="5" name="Freeform 5" descr="A bar graph with different colored bars  AI-generated content may be incorrect."/>
            <p:cNvSpPr/>
            <p:nvPr/>
          </p:nvSpPr>
          <p:spPr>
            <a:xfrm>
              <a:off x="0" y="0"/>
              <a:ext cx="16166719" cy="5850509"/>
            </a:xfrm>
            <a:custGeom>
              <a:avLst/>
              <a:gdLst/>
              <a:ahLst/>
              <a:cxnLst/>
              <a:rect l="l" t="t" r="r" b="b"/>
              <a:pathLst>
                <a:path w="16166719" h="5850509">
                  <a:moveTo>
                    <a:pt x="0" y="0"/>
                  </a:moveTo>
                  <a:lnTo>
                    <a:pt x="16166719" y="0"/>
                  </a:lnTo>
                  <a:lnTo>
                    <a:pt x="16166719" y="5850509"/>
                  </a:lnTo>
                  <a:lnTo>
                    <a:pt x="0" y="5850509"/>
                  </a:lnTo>
                  <a:lnTo>
                    <a:pt x="0" y="0"/>
                  </a:lnTo>
                  <a:close/>
                </a:path>
              </a:pathLst>
            </a:custGeom>
            <a:blipFill>
              <a:blip r:embed="rId3"/>
              <a:stretch>
                <a:fillRect t="-70" b="-71"/>
              </a:stretch>
            </a:blipFill>
          </p:spPr>
        </p:sp>
      </p:grpSp>
      <p:sp>
        <p:nvSpPr>
          <p:cNvPr id="9" name="TextBox 9"/>
          <p:cNvSpPr txBox="1"/>
          <p:nvPr/>
        </p:nvSpPr>
        <p:spPr>
          <a:xfrm>
            <a:off x="3352911" y="332255"/>
            <a:ext cx="10471199" cy="551433"/>
          </a:xfrm>
          <a:prstGeom prst="rect">
            <a:avLst/>
          </a:prstGeom>
          <a:ln>
            <a:solidFill>
              <a:schemeClr val="tx1"/>
            </a:solidFill>
          </a:ln>
        </p:spPr>
        <p:txBody>
          <a:bodyPr wrap="square" lIns="0" tIns="0" rIns="0" bIns="0" rtlCol="0" anchor="t">
            <a:spAutoFit/>
          </a:bodyPr>
          <a:lstStyle/>
          <a:p>
            <a:pPr>
              <a:lnSpc>
                <a:spcPts val="4320"/>
              </a:lnSpc>
            </a:pPr>
            <a:r>
              <a:rPr lang="en-US" sz="3600" b="1">
                <a:solidFill>
                  <a:srgbClr val="000000"/>
                </a:solidFill>
                <a:latin typeface="Arial Bold"/>
                <a:ea typeface="Arial Bold"/>
                <a:cs typeface="Arial Bold"/>
                <a:sym typeface="Arial Bold"/>
              </a:rPr>
              <a:t> City With Maximum and Minimum Bike Price's</a:t>
            </a:r>
          </a:p>
        </p:txBody>
      </p:sp>
      <p:sp>
        <p:nvSpPr>
          <p:cNvPr id="10" name="TextBox 10"/>
          <p:cNvSpPr txBox="1"/>
          <p:nvPr/>
        </p:nvSpPr>
        <p:spPr>
          <a:xfrm>
            <a:off x="291463" y="1190048"/>
            <a:ext cx="5605832" cy="4148400"/>
          </a:xfrm>
          <a:prstGeom prst="rect">
            <a:avLst/>
          </a:prstGeom>
          <a:ln w="28575">
            <a:solidFill>
              <a:schemeClr val="tx1"/>
            </a:solidFill>
          </a:ln>
        </p:spPr>
        <p:txBody>
          <a:bodyPr wrap="square" lIns="0" tIns="0" rIns="0" bIns="0" rtlCol="0" anchor="t">
            <a:spAutoFit/>
          </a:bodyPr>
          <a:lstStyle/>
          <a:p>
            <a:pPr marL="434340" lvl="1" indent="-217170">
              <a:lnSpc>
                <a:spcPts val="2879"/>
              </a:lnSpc>
              <a:buFont typeface="Arial"/>
              <a:buChar char="•"/>
            </a:pPr>
            <a:endParaRPr lang="en-US" sz="2400">
              <a:solidFill>
                <a:srgbClr val="000000"/>
              </a:solidFill>
              <a:latin typeface="Arial"/>
              <a:ea typeface="Arial"/>
              <a:cs typeface="Arial"/>
              <a:sym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In City </a:t>
            </a:r>
            <a:r>
              <a:rPr lang="en-US" sz="2400" err="1">
                <a:solidFill>
                  <a:srgbClr val="000000"/>
                </a:solidFill>
                <a:latin typeface="Arial"/>
                <a:ea typeface="Arial"/>
                <a:cs typeface="Arial"/>
                <a:sym typeface="Arial"/>
              </a:rPr>
              <a:t>Banglore</a:t>
            </a:r>
            <a:r>
              <a:rPr lang="en-US" sz="2400">
                <a:solidFill>
                  <a:srgbClr val="000000"/>
                </a:solidFill>
                <a:latin typeface="Arial"/>
                <a:ea typeface="Arial"/>
                <a:cs typeface="Arial"/>
                <a:sym typeface="Arial"/>
              </a:rPr>
              <a:t>, in a state of Karnataka has the highest bike price around 8,80,000.</a:t>
            </a:r>
            <a:endParaRPr lang="en-US"/>
          </a:p>
          <a:p>
            <a:pPr marL="434340" lvl="1" indent="-217170" algn="l">
              <a:lnSpc>
                <a:spcPts val="2879"/>
              </a:lnSpc>
            </a:pPr>
            <a:endParaRPr lang="en-US" sz="2400">
              <a:solidFill>
                <a:srgbClr val="000000"/>
              </a:solidFill>
              <a:latin typeface="Arial"/>
              <a:ea typeface="Arial"/>
              <a:cs typeface="Arial"/>
              <a:sym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Metro cities like Pune and Chennai also show high average prices, indicating strong demand for second-hand bikes in these areas</a:t>
            </a:r>
            <a:endParaRPr lang="en-US" sz="2400">
              <a:solidFill>
                <a:srgbClr val="000000"/>
              </a:solidFill>
              <a:latin typeface="Arial"/>
              <a:ea typeface="Arial"/>
              <a:cs typeface="Arial"/>
            </a:endParaRPr>
          </a:p>
          <a:p>
            <a:pPr marL="434340" lvl="1" indent="-217170">
              <a:lnSpc>
                <a:spcPts val="2879"/>
              </a:lnSpc>
              <a:buFont typeface="Arial"/>
              <a:buChar char="•"/>
            </a:pPr>
            <a:endParaRPr lang="en-US" sz="2400">
              <a:solidFill>
                <a:srgbClr val="000000"/>
              </a:solidFill>
              <a:latin typeface="Arial"/>
              <a:ea typeface="Arial"/>
              <a:cs typeface="Arial"/>
            </a:endParaRPr>
          </a:p>
          <a:p>
            <a:pPr marL="434340" lvl="1" indent="-217170">
              <a:lnSpc>
                <a:spcPts val="2879"/>
              </a:lnSpc>
              <a:buFont typeface="Arial"/>
              <a:buChar char="•"/>
            </a:pPr>
            <a:endParaRPr lang="en-US" sz="2400">
              <a:solidFill>
                <a:srgbClr val="000000"/>
              </a:solidFill>
              <a:latin typeface="Arial"/>
              <a:ea typeface="Arial"/>
              <a:cs typeface="Arial"/>
            </a:endParaRPr>
          </a:p>
        </p:txBody>
      </p:sp>
      <p:sp>
        <p:nvSpPr>
          <p:cNvPr id="11" name="TextBox 11"/>
          <p:cNvSpPr txBox="1"/>
          <p:nvPr/>
        </p:nvSpPr>
        <p:spPr>
          <a:xfrm>
            <a:off x="291443" y="5581701"/>
            <a:ext cx="5605316" cy="3696012"/>
          </a:xfrm>
          <a:prstGeom prst="rect">
            <a:avLst/>
          </a:prstGeom>
          <a:ln w="28575">
            <a:solidFill>
              <a:schemeClr val="tx1"/>
            </a:solidFill>
          </a:ln>
        </p:spPr>
        <p:txBody>
          <a:bodyPr wrap="square" lIns="0" tIns="0" rIns="0" bIns="0" rtlCol="0" anchor="t">
            <a:spAutoFit/>
          </a:bodyPr>
          <a:lstStyle/>
          <a:p>
            <a:pPr marL="434340" lvl="1" indent="-217170">
              <a:lnSpc>
                <a:spcPts val="2879"/>
              </a:lnSpc>
              <a:buFont typeface="Arial"/>
              <a:buChar char="•"/>
            </a:pPr>
            <a:endParaRPr lang="en-US" sz="2400">
              <a:solidFill>
                <a:srgbClr val="000000"/>
              </a:solidFill>
              <a:latin typeface="Arial"/>
              <a:ea typeface="Arial"/>
              <a:cs typeface="Arial"/>
              <a:sym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The lowest minimum price is found in Gurgaon (₹6,000).</a:t>
            </a:r>
            <a:endParaRPr lang="en-US"/>
          </a:p>
          <a:p>
            <a:pPr marL="434340" lvl="1" indent="-217170" algn="l">
              <a:lnSpc>
                <a:spcPts val="2879"/>
              </a:lnSpc>
            </a:pPr>
            <a:endParaRPr lang="en-US" sz="2400">
              <a:solidFill>
                <a:srgbClr val="000000"/>
              </a:solidFill>
              <a:latin typeface="Arial"/>
              <a:ea typeface="Arial"/>
              <a:cs typeface="Arial"/>
              <a:sym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Cities like Noida, Bangalore, Ambala, and Tiruvallur have similar minimum prices at ₹15,000, indicating a higher price floor in those markets.</a:t>
            </a:r>
            <a:endParaRPr lang="en-US" sz="2400">
              <a:solidFill>
                <a:srgbClr val="000000"/>
              </a:solidFill>
              <a:latin typeface="Arial"/>
              <a:ea typeface="Arial"/>
              <a:cs typeface="Arial"/>
            </a:endParaRPr>
          </a:p>
          <a:p>
            <a:pPr marL="434340" lvl="1" indent="-217170">
              <a:lnSpc>
                <a:spcPts val="2879"/>
              </a:lnSpc>
              <a:buFont typeface="Arial"/>
              <a:buChar char="•"/>
            </a:pPr>
            <a:endParaRPr lang="en-US" sz="2400">
              <a:solidFill>
                <a:srgbClr val="000000"/>
              </a:solidFill>
              <a:latin typeface="Arial"/>
              <a:ea typeface="Arial"/>
              <a:cs typeface="Arial"/>
            </a:endParaRPr>
          </a:p>
          <a:p>
            <a:pPr marL="434340" lvl="1" indent="-217170">
              <a:lnSpc>
                <a:spcPts val="2879"/>
              </a:lnSpc>
              <a:buFont typeface="Arial"/>
              <a:buChar char="•"/>
            </a:pPr>
            <a:endParaRPr lang="en-US" sz="2400">
              <a:solidFill>
                <a:srgbClr val="000000"/>
              </a:solidFill>
              <a:latin typeface="Arial"/>
              <a:ea typeface="Arial"/>
              <a:cs typeface="Arial"/>
            </a:endParaRPr>
          </a:p>
        </p:txBody>
      </p:sp>
      <p:pic>
        <p:nvPicPr>
          <p:cNvPr id="12" name="Picture 11" descr="A graph of different colored bars&#10;&#10;AI-generated content may be incorrect.">
            <a:extLst>
              <a:ext uri="{FF2B5EF4-FFF2-40B4-BE49-F238E27FC236}">
                <a16:creationId xmlns:a16="http://schemas.microsoft.com/office/drawing/2014/main" id="{7737FBE8-A262-EA8B-AA7C-A2D01A921081}"/>
              </a:ext>
            </a:extLst>
          </p:cNvPr>
          <p:cNvPicPr>
            <a:picLocks noChangeAspect="1"/>
          </p:cNvPicPr>
          <p:nvPr/>
        </p:nvPicPr>
        <p:blipFill>
          <a:blip r:embed="rId4"/>
          <a:stretch>
            <a:fillRect/>
          </a:stretch>
        </p:blipFill>
        <p:spPr>
          <a:xfrm>
            <a:off x="6252262" y="5582808"/>
            <a:ext cx="11853732" cy="3708830"/>
          </a:xfrm>
          <a:prstGeom prst="rect">
            <a:avLst/>
          </a:prstGeom>
        </p:spPr>
      </p:pic>
      <p:sp>
        <p:nvSpPr>
          <p:cNvPr id="8" name="Freeform 8"/>
          <p:cNvSpPr/>
          <p:nvPr/>
        </p:nvSpPr>
        <p:spPr>
          <a:xfrm>
            <a:off x="13566440" y="8891582"/>
            <a:ext cx="1811164" cy="1398451"/>
          </a:xfrm>
          <a:custGeom>
            <a:avLst/>
            <a:gdLst/>
            <a:ahLst/>
            <a:cxnLst/>
            <a:rect l="l" t="t" r="r" b="b"/>
            <a:pathLst>
              <a:path w="1811164" h="1599249">
                <a:moveTo>
                  <a:pt x="0" y="0"/>
                </a:moveTo>
                <a:lnTo>
                  <a:pt x="1811164" y="0"/>
                </a:lnTo>
                <a:lnTo>
                  <a:pt x="1811164" y="1599250"/>
                </a:lnTo>
                <a:lnTo>
                  <a:pt x="0" y="1599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ABECB991-5366-BFD5-A330-3246DA02D185}"/>
              </a:ext>
            </a:extLst>
          </p:cNvPr>
          <p:cNvGrpSpPr>
            <a:grpSpLocks noChangeAspect="1"/>
          </p:cNvGrpSpPr>
          <p:nvPr/>
        </p:nvGrpSpPr>
        <p:grpSpPr>
          <a:xfrm>
            <a:off x="13221348" y="9277476"/>
            <a:ext cx="4838129" cy="1009555"/>
            <a:chOff x="0" y="0"/>
            <a:chExt cx="6450838" cy="1346073"/>
          </a:xfrm>
        </p:grpSpPr>
        <p:sp>
          <p:nvSpPr>
            <p:cNvPr id="4" name="Freeform 3">
              <a:extLst>
                <a:ext uri="{FF2B5EF4-FFF2-40B4-BE49-F238E27FC236}">
                  <a16:creationId xmlns:a16="http://schemas.microsoft.com/office/drawing/2014/main" id="{A0127C4E-9C8E-2BAF-A533-762E4181FB4D}"/>
                </a:ext>
              </a:extLst>
            </p:cNvPr>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6" name="TextBox 5">
            <a:extLst>
              <a:ext uri="{FF2B5EF4-FFF2-40B4-BE49-F238E27FC236}">
                <a16:creationId xmlns:a16="http://schemas.microsoft.com/office/drawing/2014/main" id="{1ACF1BAD-40D7-709D-1584-31FF8146037B}"/>
              </a:ext>
            </a:extLst>
          </p:cNvPr>
          <p:cNvSpPr txBox="1"/>
          <p:nvPr/>
        </p:nvSpPr>
        <p:spPr>
          <a:xfrm>
            <a:off x="232718" y="1940005"/>
            <a:ext cx="6857081" cy="7294305"/>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800">
              <a:latin typeface="Arial"/>
              <a:ea typeface="+mn-lt"/>
              <a:cs typeface="+mn-lt"/>
            </a:endParaRPr>
          </a:p>
          <a:p>
            <a:pPr marL="457200" indent="-457200">
              <a:buFont typeface="Arial"/>
              <a:buChar char="•"/>
            </a:pPr>
            <a:r>
              <a:rPr lang="en-US" sz="2800">
                <a:latin typeface="Arial"/>
                <a:ea typeface="+mn-lt"/>
                <a:cs typeface="+mn-lt"/>
              </a:rPr>
              <a:t>Most bikes are from 2015 onwards, peaking around 2020–2023.</a:t>
            </a:r>
            <a:endParaRPr lang="en-US">
              <a:latin typeface="Arial"/>
              <a:ea typeface="Calibri"/>
              <a:cs typeface="Calibri"/>
            </a:endParaRPr>
          </a:p>
          <a:p>
            <a:endParaRPr lang="en-US" sz="2800">
              <a:latin typeface="Arial"/>
              <a:ea typeface="+mn-lt"/>
              <a:cs typeface="+mn-lt"/>
            </a:endParaRPr>
          </a:p>
          <a:p>
            <a:pPr marL="457200" indent="-457200">
              <a:buFont typeface="Arial"/>
              <a:buChar char="•"/>
            </a:pPr>
            <a:r>
              <a:rPr lang="en-US" sz="2800">
                <a:latin typeface="Arial"/>
                <a:ea typeface="+mn-lt"/>
                <a:cs typeface="+mn-lt"/>
              </a:rPr>
              <a:t>Majority of bikes are priced below ₹2 lakhs.</a:t>
            </a:r>
          </a:p>
          <a:p>
            <a:pPr marL="457200" indent="-457200">
              <a:buFont typeface="Arial"/>
              <a:buChar char="•"/>
            </a:pPr>
            <a:endParaRPr lang="en-US" sz="2400">
              <a:latin typeface="Arial"/>
              <a:ea typeface="+mn-lt"/>
              <a:cs typeface="+mn-lt"/>
            </a:endParaRPr>
          </a:p>
          <a:p>
            <a:pPr marL="457200" indent="-457200">
              <a:buFont typeface="Arial"/>
              <a:buChar char="•"/>
            </a:pPr>
            <a:r>
              <a:rPr lang="en-US" sz="2800">
                <a:latin typeface="Arial"/>
                <a:ea typeface="+mn-lt"/>
                <a:cs typeface="+mn-lt"/>
              </a:rPr>
              <a:t>The price of second-hand bikes generally increases with newer model years</a:t>
            </a:r>
          </a:p>
          <a:p>
            <a:endParaRPr lang="en-US" sz="2800">
              <a:latin typeface="Arial"/>
              <a:ea typeface="+mn-lt"/>
              <a:cs typeface="+mn-lt"/>
            </a:endParaRPr>
          </a:p>
          <a:p>
            <a:pPr marL="457200" indent="-457200">
              <a:buFont typeface="Arial"/>
              <a:buChar char="•"/>
            </a:pPr>
            <a:r>
              <a:rPr lang="en-US" sz="2800">
                <a:latin typeface="Arial"/>
                <a:ea typeface="+mn-lt"/>
                <a:cs typeface="+mn-lt"/>
              </a:rPr>
              <a:t>Newer bikes have higher prices compared to older ones.</a:t>
            </a:r>
          </a:p>
          <a:p>
            <a:endParaRPr lang="en-US" sz="2800">
              <a:latin typeface="Arial"/>
              <a:ea typeface="+mn-lt"/>
              <a:cs typeface="+mn-lt"/>
            </a:endParaRPr>
          </a:p>
          <a:p>
            <a:pPr marL="457200" indent="-457200">
              <a:buFont typeface="Arial"/>
              <a:buChar char="•"/>
            </a:pPr>
            <a:r>
              <a:rPr lang="en-US" sz="2800">
                <a:latin typeface="Arial"/>
                <a:ea typeface="+mn-lt"/>
                <a:cs typeface="+mn-lt"/>
              </a:rPr>
              <a:t>Finance is mostly available (“Yes”) across bikes.</a:t>
            </a:r>
          </a:p>
          <a:p>
            <a:pPr marL="285750" indent="-285750">
              <a:buFont typeface="Arial"/>
              <a:buChar char="•"/>
            </a:pPr>
            <a:endParaRPr lang="en-US" sz="2400">
              <a:ea typeface="Calibri"/>
              <a:cs typeface="Calibri"/>
            </a:endParaRPr>
          </a:p>
        </p:txBody>
      </p:sp>
      <p:sp>
        <p:nvSpPr>
          <p:cNvPr id="8" name="TextBox 7">
            <a:extLst>
              <a:ext uri="{FF2B5EF4-FFF2-40B4-BE49-F238E27FC236}">
                <a16:creationId xmlns:a16="http://schemas.microsoft.com/office/drawing/2014/main" id="{1F672193-3012-8339-CA2F-73937BF9C5A7}"/>
              </a:ext>
            </a:extLst>
          </p:cNvPr>
          <p:cNvSpPr txBox="1"/>
          <p:nvPr/>
        </p:nvSpPr>
        <p:spPr>
          <a:xfrm>
            <a:off x="1501960" y="1106277"/>
            <a:ext cx="15286713" cy="584775"/>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How does finance availability (Yes/No) affect the distribution of bike prices?</a:t>
            </a:r>
          </a:p>
        </p:txBody>
      </p:sp>
      <p:sp>
        <p:nvSpPr>
          <p:cNvPr id="2" name="TextBox 1">
            <a:extLst>
              <a:ext uri="{FF2B5EF4-FFF2-40B4-BE49-F238E27FC236}">
                <a16:creationId xmlns:a16="http://schemas.microsoft.com/office/drawing/2014/main" id="{1219F5E9-344B-A1D9-4F0F-05133C77B045}"/>
              </a:ext>
            </a:extLst>
          </p:cNvPr>
          <p:cNvSpPr txBox="1"/>
          <p:nvPr/>
        </p:nvSpPr>
        <p:spPr>
          <a:xfrm>
            <a:off x="6120085" y="174911"/>
            <a:ext cx="6567461" cy="769441"/>
          </a:xfrm>
          <a:prstGeom prst="rect">
            <a:avLst/>
          </a:prstGeom>
          <a:noFill/>
          <a:ln w="28575">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t> </a:t>
            </a:r>
            <a:r>
              <a:rPr lang="en-US" sz="4400" b="1" u="sng"/>
              <a:t>Multivariate Analysis :-</a:t>
            </a:r>
          </a:p>
        </p:txBody>
      </p:sp>
      <p:pic>
        <p:nvPicPr>
          <p:cNvPr id="3" name="Picture 2">
            <a:extLst>
              <a:ext uri="{FF2B5EF4-FFF2-40B4-BE49-F238E27FC236}">
                <a16:creationId xmlns:a16="http://schemas.microsoft.com/office/drawing/2014/main" id="{A4E6CAEE-F3B7-5B73-2176-1D06103CAF03}"/>
              </a:ext>
            </a:extLst>
          </p:cNvPr>
          <p:cNvPicPr>
            <a:picLocks noChangeAspect="1"/>
          </p:cNvPicPr>
          <p:nvPr/>
        </p:nvPicPr>
        <p:blipFill>
          <a:blip r:embed="rId3"/>
          <a:stretch>
            <a:fillRect/>
          </a:stretch>
        </p:blipFill>
        <p:spPr>
          <a:xfrm>
            <a:off x="7522690" y="1933316"/>
            <a:ext cx="10533106" cy="726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Freeform 8">
            <a:extLst>
              <a:ext uri="{FF2B5EF4-FFF2-40B4-BE49-F238E27FC236}">
                <a16:creationId xmlns:a16="http://schemas.microsoft.com/office/drawing/2014/main" id="{0B0976B2-5FF8-E037-BA4E-4E8E8EF96DF7}"/>
              </a:ext>
            </a:extLst>
          </p:cNvPr>
          <p:cNvSpPr/>
          <p:nvPr/>
        </p:nvSpPr>
        <p:spPr>
          <a:xfrm>
            <a:off x="15457852" y="8907598"/>
            <a:ext cx="1811164" cy="1383006"/>
          </a:xfrm>
          <a:custGeom>
            <a:avLst/>
            <a:gdLst/>
            <a:ahLst/>
            <a:cxnLst/>
            <a:rect l="l" t="t" r="r" b="b"/>
            <a:pathLst>
              <a:path w="1811164" h="1599249">
                <a:moveTo>
                  <a:pt x="0" y="0"/>
                </a:moveTo>
                <a:lnTo>
                  <a:pt x="1811164" y="0"/>
                </a:lnTo>
                <a:lnTo>
                  <a:pt x="1811164" y="1599249"/>
                </a:lnTo>
                <a:lnTo>
                  <a:pt x="0" y="1599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35351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icons&#10;&#10;AI-generated content may be incorrect.">
            <a:extLst>
              <a:ext uri="{FF2B5EF4-FFF2-40B4-BE49-F238E27FC236}">
                <a16:creationId xmlns:a16="http://schemas.microsoft.com/office/drawing/2014/main" id="{7200CFF2-E233-3C9F-A8CB-F90E2C8FCDDA}"/>
              </a:ext>
            </a:extLst>
          </p:cNvPr>
          <p:cNvPicPr>
            <a:picLocks noChangeAspect="1"/>
          </p:cNvPicPr>
          <p:nvPr/>
        </p:nvPicPr>
        <p:blipFill>
          <a:blip r:embed="rId2"/>
          <a:stretch>
            <a:fillRect/>
          </a:stretch>
        </p:blipFill>
        <p:spPr>
          <a:xfrm>
            <a:off x="6181" y="4120"/>
            <a:ext cx="18260193" cy="3590668"/>
          </a:xfrm>
          <a:prstGeom prst="rect">
            <a:avLst/>
          </a:prstGeom>
        </p:spPr>
      </p:pic>
      <p:sp>
        <p:nvSpPr>
          <p:cNvPr id="3" name="Text Placeholder 2">
            <a:extLst>
              <a:ext uri="{FF2B5EF4-FFF2-40B4-BE49-F238E27FC236}">
                <a16:creationId xmlns:a16="http://schemas.microsoft.com/office/drawing/2014/main" id="{B6BC7B76-7BB1-07AC-25EE-B5DDBEC71BE5}"/>
              </a:ext>
            </a:extLst>
          </p:cNvPr>
          <p:cNvSpPr>
            <a:spLocks noGrp="1"/>
          </p:cNvSpPr>
          <p:nvPr>
            <p:ph type="body" idx="1"/>
          </p:nvPr>
        </p:nvSpPr>
        <p:spPr>
          <a:xfrm>
            <a:off x="730672" y="3790915"/>
            <a:ext cx="16810149" cy="5284878"/>
          </a:xfrm>
          <a:ln w="28575">
            <a:solidFill>
              <a:schemeClr val="bg1"/>
            </a:solidFill>
          </a:ln>
        </p:spPr>
        <p:txBody>
          <a:bodyPr vert="horz" lIns="91440" tIns="45720" rIns="91440" bIns="45720" rtlCol="0" anchor="t">
            <a:noAutofit/>
          </a:bodyPr>
          <a:lstStyle/>
          <a:p>
            <a:endParaRPr lang="en-US" sz="3550" b="1">
              <a:solidFill>
                <a:schemeClr val="tx1"/>
              </a:solidFill>
            </a:endParaRPr>
          </a:p>
          <a:p>
            <a:pPr marL="285750" indent="-285750">
              <a:buFont typeface="Arial"/>
              <a:buChar char="•"/>
            </a:pPr>
            <a:r>
              <a:rPr lang="en-US" sz="3200" b="1">
                <a:ea typeface="+mn-lt"/>
                <a:cs typeface="+mn-lt"/>
              </a:rPr>
              <a:t>Royal Enfield dominates</a:t>
            </a:r>
            <a:r>
              <a:rPr lang="en-US" sz="3200">
                <a:ea typeface="+mn-lt"/>
                <a:cs typeface="+mn-lt"/>
              </a:rPr>
              <a:t> the resale market with the highest listings &amp; demand.</a:t>
            </a:r>
            <a:endParaRPr lang="en-US" sz="3200"/>
          </a:p>
          <a:p>
            <a:pPr marL="285750" indent="-285750">
              <a:buFont typeface="Arial"/>
              <a:buChar char="•"/>
            </a:pPr>
            <a:r>
              <a:rPr lang="en-US" sz="3200" b="1">
                <a:ea typeface="+mn-lt"/>
                <a:cs typeface="+mn-lt"/>
              </a:rPr>
              <a:t>Most bikes are affordable</a:t>
            </a:r>
            <a:r>
              <a:rPr lang="en-US" sz="3200">
                <a:ea typeface="+mn-lt"/>
                <a:cs typeface="+mn-lt"/>
              </a:rPr>
              <a:t>, priced below ₹2 lakhs, attracting a wide audience.</a:t>
            </a:r>
            <a:endParaRPr lang="en-US" sz="3200"/>
          </a:p>
          <a:p>
            <a:pPr marL="285750" indent="-285750">
              <a:buFont typeface="Arial"/>
              <a:buChar char="•"/>
            </a:pPr>
            <a:r>
              <a:rPr lang="en-US" sz="3200" b="1">
                <a:ea typeface="+mn-lt"/>
                <a:cs typeface="+mn-lt"/>
              </a:rPr>
              <a:t>Metro cities like Bangalore, Pune, and Chennai show higher prices</a:t>
            </a:r>
            <a:r>
              <a:rPr lang="en-US" sz="3200">
                <a:ea typeface="+mn-lt"/>
                <a:cs typeface="+mn-lt"/>
              </a:rPr>
              <a:t> compared to smaller towns.</a:t>
            </a:r>
            <a:endParaRPr lang="en-US" sz="3200"/>
          </a:p>
          <a:p>
            <a:pPr marL="285750" indent="-285750">
              <a:buFont typeface="Arial"/>
              <a:buChar char="•"/>
            </a:pPr>
            <a:r>
              <a:rPr lang="en-US" sz="3200" b="1">
                <a:ea typeface="+mn-lt"/>
                <a:cs typeface="+mn-lt"/>
              </a:rPr>
              <a:t>Steady growth in listings since 2015</a:t>
            </a:r>
            <a:r>
              <a:rPr lang="en-US" sz="3200">
                <a:ea typeface="+mn-lt"/>
                <a:cs typeface="+mn-lt"/>
              </a:rPr>
              <a:t>, with 2023 being the peak year.</a:t>
            </a:r>
            <a:endParaRPr lang="en-US" sz="3200"/>
          </a:p>
          <a:p>
            <a:pPr marL="285750" indent="-285750">
              <a:buFont typeface="Arial"/>
              <a:buChar char="•"/>
            </a:pPr>
            <a:r>
              <a:rPr lang="en-US" sz="3200" b="1">
                <a:ea typeface="+mn-lt"/>
                <a:cs typeface="+mn-lt"/>
              </a:rPr>
              <a:t>Newer bikes + finance availability → higher resale value</a:t>
            </a:r>
            <a:r>
              <a:rPr lang="en-US" sz="3200">
                <a:ea typeface="+mn-lt"/>
                <a:cs typeface="+mn-lt"/>
              </a:rPr>
              <a:t>, showing strong buyer preference.</a:t>
            </a:r>
            <a:endParaRPr lang="en-US" sz="3200"/>
          </a:p>
        </p:txBody>
      </p:sp>
      <p:sp>
        <p:nvSpPr>
          <p:cNvPr id="5" name="Freeform 3" descr="A red text on a black background&#10;&#10;AI-generated content may be incorrect.">
            <a:extLst>
              <a:ext uri="{FF2B5EF4-FFF2-40B4-BE49-F238E27FC236}">
                <a16:creationId xmlns:a16="http://schemas.microsoft.com/office/drawing/2014/main" id="{C64BABB8-5EE1-CE8B-AA15-5FC8A541FCB3}"/>
              </a:ext>
            </a:extLst>
          </p:cNvPr>
          <p:cNvSpPr/>
          <p:nvPr/>
        </p:nvSpPr>
        <p:spPr>
          <a:xfrm>
            <a:off x="13219289" y="9275417"/>
            <a:ext cx="4838129" cy="1009555"/>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pic>
        <p:nvPicPr>
          <p:cNvPr id="10" name="Picture 9" descr="A blue background with white text and icons&#10;&#10;AI-generated content may be incorrect.">
            <a:extLst>
              <a:ext uri="{FF2B5EF4-FFF2-40B4-BE49-F238E27FC236}">
                <a16:creationId xmlns:a16="http://schemas.microsoft.com/office/drawing/2014/main" id="{52A492AA-86D5-88D5-063C-B00604A342E5}"/>
              </a:ext>
            </a:extLst>
          </p:cNvPr>
          <p:cNvPicPr>
            <a:picLocks noChangeAspect="1"/>
          </p:cNvPicPr>
          <p:nvPr/>
        </p:nvPicPr>
        <p:blipFill>
          <a:blip r:embed="rId4"/>
          <a:stretch>
            <a:fillRect/>
          </a:stretch>
        </p:blipFill>
        <p:spPr>
          <a:xfrm>
            <a:off x="-9268" y="19567"/>
            <a:ext cx="18275643" cy="3575220"/>
          </a:xfrm>
          <a:prstGeom prst="rect">
            <a:avLst/>
          </a:prstGeom>
        </p:spPr>
      </p:pic>
      <p:sp>
        <p:nvSpPr>
          <p:cNvPr id="4" name="Freeform 8">
            <a:extLst>
              <a:ext uri="{FF2B5EF4-FFF2-40B4-BE49-F238E27FC236}">
                <a16:creationId xmlns:a16="http://schemas.microsoft.com/office/drawing/2014/main" id="{730B0565-DEA2-D77B-5B55-290CD078E610}"/>
              </a:ext>
            </a:extLst>
          </p:cNvPr>
          <p:cNvSpPr/>
          <p:nvPr/>
        </p:nvSpPr>
        <p:spPr>
          <a:xfrm>
            <a:off x="15998460" y="8830367"/>
            <a:ext cx="1811164" cy="1460237"/>
          </a:xfrm>
          <a:custGeom>
            <a:avLst/>
            <a:gdLst/>
            <a:ahLst/>
            <a:cxnLst/>
            <a:rect l="l" t="t" r="r" b="b"/>
            <a:pathLst>
              <a:path w="1811164" h="1599249">
                <a:moveTo>
                  <a:pt x="0" y="0"/>
                </a:moveTo>
                <a:lnTo>
                  <a:pt x="1811164" y="0"/>
                </a:lnTo>
                <a:lnTo>
                  <a:pt x="1811164" y="1599249"/>
                </a:lnTo>
                <a:lnTo>
                  <a:pt x="0" y="15992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92458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hand writing on a blue background&#10;&#10;AI-generated content may be incorrect.">
            <a:extLst>
              <a:ext uri="{FF2B5EF4-FFF2-40B4-BE49-F238E27FC236}">
                <a16:creationId xmlns:a16="http://schemas.microsoft.com/office/drawing/2014/main" id="{2E5D6CEA-935C-6E87-A31D-ECA0217B6F63}"/>
              </a:ext>
            </a:extLst>
          </p:cNvPr>
          <p:cNvPicPr>
            <a:picLocks noChangeAspect="1"/>
          </p:cNvPicPr>
          <p:nvPr/>
        </p:nvPicPr>
        <p:blipFill>
          <a:blip r:embed="rId2"/>
          <a:stretch>
            <a:fillRect/>
          </a:stretch>
        </p:blipFill>
        <p:spPr>
          <a:xfrm>
            <a:off x="5526" y="1419"/>
            <a:ext cx="18275643" cy="10315057"/>
          </a:xfrm>
          <a:prstGeom prst="rect">
            <a:avLst/>
          </a:prstGeom>
        </p:spPr>
      </p:pic>
      <p:sp>
        <p:nvSpPr>
          <p:cNvPr id="7" name="TextBox 7"/>
          <p:cNvSpPr txBox="1"/>
          <p:nvPr/>
        </p:nvSpPr>
        <p:spPr>
          <a:xfrm>
            <a:off x="3505275" y="6462525"/>
            <a:ext cx="10199910" cy="3108608"/>
          </a:xfrm>
          <a:prstGeom prst="rect">
            <a:avLst/>
          </a:prstGeom>
          <a:noFill/>
        </p:spPr>
        <p:txBody>
          <a:bodyPr wrap="square" lIns="0" tIns="0" rIns="0" bIns="0" rtlCol="0" anchor="t">
            <a:spAutoFit/>
          </a:bodyPr>
          <a:lstStyle/>
          <a:p>
            <a:pPr marL="931545" lvl="1" indent="-465455">
              <a:lnSpc>
                <a:spcPts val="4082"/>
              </a:lnSpc>
              <a:buFont typeface="Arial"/>
              <a:buChar char="•"/>
            </a:pPr>
            <a:r>
              <a:rPr lang="en-US" sz="3000" spc="148">
                <a:solidFill>
                  <a:schemeClr val="bg1"/>
                </a:solidFill>
                <a:ea typeface="+mn-lt"/>
                <a:cs typeface="+mn-lt"/>
                <a:sym typeface="Vollkorn"/>
              </a:rPr>
              <a:t>The project analyzed the second-hand bike market, identifying Royal Enfield, Bajaj, and TVS as top brands. Prices were closely linked to model year, and cleaned data ensured accurate insights for better pricing and customer experience.</a:t>
            </a:r>
            <a:endParaRPr lang="en-US" sz="3000">
              <a:solidFill>
                <a:schemeClr val="bg1"/>
              </a:solidFill>
              <a:ea typeface="+mn-lt"/>
              <a:cs typeface="+mn-lt"/>
            </a:endParaRPr>
          </a:p>
        </p:txBody>
      </p:sp>
      <p:sp>
        <p:nvSpPr>
          <p:cNvPr id="12" name="Freeform 3" descr="A red text on a black background&#10;&#10;AI-generated content may be incorrect.">
            <a:extLst>
              <a:ext uri="{FF2B5EF4-FFF2-40B4-BE49-F238E27FC236}">
                <a16:creationId xmlns:a16="http://schemas.microsoft.com/office/drawing/2014/main" id="{62656990-CC5A-C3B0-14A7-6EA696337584}"/>
              </a:ext>
            </a:extLst>
          </p:cNvPr>
          <p:cNvSpPr/>
          <p:nvPr/>
        </p:nvSpPr>
        <p:spPr>
          <a:xfrm>
            <a:off x="13250180" y="9290863"/>
            <a:ext cx="4838129" cy="1009555"/>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sp>
        <p:nvSpPr>
          <p:cNvPr id="8" name="Freeform 8"/>
          <p:cNvSpPr/>
          <p:nvPr/>
        </p:nvSpPr>
        <p:spPr>
          <a:xfrm>
            <a:off x="16477285" y="8660463"/>
            <a:ext cx="1811164" cy="1599249"/>
          </a:xfrm>
          <a:custGeom>
            <a:avLst/>
            <a:gdLst/>
            <a:ahLst/>
            <a:cxnLst/>
            <a:rect l="l" t="t" r="r" b="b"/>
            <a:pathLst>
              <a:path w="1811164" h="1599249">
                <a:moveTo>
                  <a:pt x="0" y="0"/>
                </a:moveTo>
                <a:lnTo>
                  <a:pt x="1811164" y="0"/>
                </a:lnTo>
                <a:lnTo>
                  <a:pt x="1811164" y="1599249"/>
                </a:lnTo>
                <a:lnTo>
                  <a:pt x="0" y="15992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446728" y="9261377"/>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sp>
        <p:nvSpPr>
          <p:cNvPr id="10" name="Freeform 10"/>
          <p:cNvSpPr/>
          <p:nvPr/>
        </p:nvSpPr>
        <p:spPr>
          <a:xfrm>
            <a:off x="1240928" y="7428408"/>
            <a:ext cx="3218354" cy="2841791"/>
          </a:xfrm>
          <a:custGeom>
            <a:avLst/>
            <a:gdLst/>
            <a:ahLst/>
            <a:cxnLst/>
            <a:rect l="l" t="t" r="r" b="b"/>
            <a:pathLst>
              <a:path w="3218354" h="2841791">
                <a:moveTo>
                  <a:pt x="0" y="0"/>
                </a:moveTo>
                <a:lnTo>
                  <a:pt x="3218353" y="0"/>
                </a:lnTo>
                <a:lnTo>
                  <a:pt x="3218353" y="2841791"/>
                </a:lnTo>
                <a:lnTo>
                  <a:pt x="0" y="2841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0">
            <a:extLst>
              <a:ext uri="{FF2B5EF4-FFF2-40B4-BE49-F238E27FC236}">
                <a16:creationId xmlns:a16="http://schemas.microsoft.com/office/drawing/2014/main" id="{0A30A133-FD67-12A7-6FEF-A3BFE621F3B1}"/>
              </a:ext>
            </a:extLst>
          </p:cNvPr>
          <p:cNvSpPr txBox="1"/>
          <p:nvPr/>
        </p:nvSpPr>
        <p:spPr>
          <a:xfrm>
            <a:off x="814552" y="2182100"/>
            <a:ext cx="15923172" cy="470898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v"/>
            </a:pPr>
            <a:endParaRPr lang="en-US" sz="3000" b="1">
              <a:solidFill>
                <a:schemeClr val="bg1"/>
              </a:solidFill>
            </a:endParaRPr>
          </a:p>
          <a:p>
            <a:pPr marL="571500" indent="-571500">
              <a:buFont typeface="Wingdings"/>
              <a:buChar char="v"/>
            </a:pPr>
            <a:r>
              <a:rPr lang="en-US" sz="3000" b="1"/>
              <a:t>Name :- </a:t>
            </a:r>
            <a:r>
              <a:rPr lang="en-US" sz="3000"/>
              <a:t>Nikhil </a:t>
            </a:r>
            <a:r>
              <a:rPr lang="en-US" sz="3000" err="1"/>
              <a:t>Borade</a:t>
            </a:r>
            <a:endParaRPr lang="en-US" sz="3000"/>
          </a:p>
          <a:p>
            <a:pPr marL="457200" indent="-457200">
              <a:buFont typeface="Wingdings"/>
              <a:buChar char="v"/>
            </a:pPr>
            <a:endParaRPr lang="en-US" sz="3000" b="1"/>
          </a:p>
          <a:p>
            <a:pPr marL="571500" indent="-571500">
              <a:buFont typeface="Wingdings"/>
              <a:buChar char="v"/>
            </a:pPr>
            <a:r>
              <a:rPr lang="en-US" sz="3000" b="1"/>
              <a:t>Education:- </a:t>
            </a:r>
            <a:r>
              <a:rPr lang="en-US" sz="3000"/>
              <a:t>Batchelor's in Computer Science(2025)</a:t>
            </a:r>
          </a:p>
          <a:p>
            <a:pPr marL="457200" indent="-457200">
              <a:buFont typeface="Wingdings"/>
              <a:buChar char="v"/>
            </a:pPr>
            <a:endParaRPr lang="en-US" sz="3000"/>
          </a:p>
          <a:p>
            <a:pPr marL="571500" indent="-571500">
              <a:buFont typeface="Wingdings"/>
              <a:buChar char="v"/>
            </a:pPr>
            <a:r>
              <a:rPr lang="en-US" sz="3000">
                <a:solidFill>
                  <a:srgbClr val="00B0F0"/>
                </a:solidFill>
                <a:ea typeface="+mn-lt"/>
                <a:cs typeface="+mn-lt"/>
                <a:hlinkClick r:id="rId6">
                  <a:extLst>
                    <a:ext uri="{A12FA001-AC4F-418D-AE19-62706E023703}">
                      <ahyp:hlinkClr xmlns:ahyp="http://schemas.microsoft.com/office/drawing/2018/hyperlinkcolor" val="tx"/>
                    </a:ext>
                  </a:extLst>
                </a:hlinkClick>
              </a:rPr>
              <a:t>https://github.com/NiksNk555</a:t>
            </a:r>
            <a:endParaRPr lang="en-US" sz="3000">
              <a:solidFill>
                <a:srgbClr val="00B0F0"/>
              </a:solidFill>
              <a:ea typeface="+mn-lt"/>
              <a:cs typeface="+mn-lt"/>
            </a:endParaRPr>
          </a:p>
          <a:p>
            <a:pPr marL="571500" indent="-571500">
              <a:buFont typeface="Wingdings"/>
              <a:buChar char="v"/>
            </a:pPr>
            <a:endParaRPr lang="en-US" sz="3000">
              <a:solidFill>
                <a:srgbClr val="00B0F0"/>
              </a:solidFill>
            </a:endParaRPr>
          </a:p>
          <a:p>
            <a:pPr marL="571500" indent="-571500">
              <a:buFont typeface="Wingdings"/>
              <a:buChar char="v"/>
            </a:pPr>
            <a:r>
              <a:rPr lang="en-US" sz="3000">
                <a:solidFill>
                  <a:srgbClr val="00B0F0"/>
                </a:solidFill>
                <a:ea typeface="+mn-lt"/>
                <a:cs typeface="+mn-lt"/>
                <a:hlinkClick r:id="rId7">
                  <a:extLst>
                    <a:ext uri="{A12FA001-AC4F-418D-AE19-62706E023703}">
                      <ahyp:hlinkClr xmlns:ahyp="http://schemas.microsoft.com/office/drawing/2018/hyperlinkcolor" val="tx"/>
                    </a:ext>
                  </a:extLst>
                </a:hlinkClick>
              </a:rPr>
              <a:t>https://www.linkedin.com/in/nikhil-borade-307747314/</a:t>
            </a:r>
            <a:endParaRPr lang="en-US" sz="3000">
              <a:solidFill>
                <a:srgbClr val="00B0F0"/>
              </a:solidFill>
              <a:hlinkClick r:id="rId7">
                <a:extLst>
                  <a:ext uri="{A12FA001-AC4F-418D-AE19-62706E023703}">
                    <ahyp:hlinkClr xmlns:ahyp="http://schemas.microsoft.com/office/drawing/2018/hyperlinkcolor" val="tx"/>
                  </a:ext>
                </a:extLst>
              </a:hlinkClick>
            </a:endParaRPr>
          </a:p>
          <a:p>
            <a:pPr marL="571500" indent="-571500">
              <a:buFont typeface="Wingdings"/>
              <a:buChar char="v"/>
            </a:pPr>
            <a:endParaRPr lang="en-US" sz="3000">
              <a:solidFill>
                <a:srgbClr val="000000"/>
              </a:solidFill>
            </a:endParaRPr>
          </a:p>
          <a:p>
            <a:endParaRPr lang="en-US" sz="3000">
              <a:solidFill>
                <a:srgbClr val="FFFFFF"/>
              </a:solidFill>
            </a:endParaRPr>
          </a:p>
        </p:txBody>
      </p:sp>
      <p:sp>
        <p:nvSpPr>
          <p:cNvPr id="12" name="TextBox 11">
            <a:extLst>
              <a:ext uri="{FF2B5EF4-FFF2-40B4-BE49-F238E27FC236}">
                <a16:creationId xmlns:a16="http://schemas.microsoft.com/office/drawing/2014/main" id="{062853F6-7616-3F4A-034F-F67D59AB546E}"/>
              </a:ext>
            </a:extLst>
          </p:cNvPr>
          <p:cNvSpPr txBox="1"/>
          <p:nvPr/>
        </p:nvSpPr>
        <p:spPr>
          <a:xfrm>
            <a:off x="806913" y="795299"/>
            <a:ext cx="3803651" cy="92333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latin typeface="Lato"/>
                <a:ea typeface="Lato"/>
                <a:cs typeface="Lato"/>
              </a:rPr>
              <a:t> About me </a:t>
            </a:r>
            <a:r>
              <a:rPr lang="en-US" sz="5400">
                <a:latin typeface="Lato"/>
                <a:ea typeface="Lato"/>
                <a:cs typeface="Lato"/>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grpSp>
      <p:pic>
        <p:nvPicPr>
          <p:cNvPr id="6" name="Picture 5" descr="A close up of a motorcycle&#10;&#10;AI-generated content may be incorrect.">
            <a:extLst>
              <a:ext uri="{FF2B5EF4-FFF2-40B4-BE49-F238E27FC236}">
                <a16:creationId xmlns:a16="http://schemas.microsoft.com/office/drawing/2014/main" id="{33ADDFBA-7BC8-6432-50EE-BFFE1D3B90A8}"/>
              </a:ext>
            </a:extLst>
          </p:cNvPr>
          <p:cNvPicPr>
            <a:picLocks noChangeAspect="1"/>
          </p:cNvPicPr>
          <p:nvPr/>
        </p:nvPicPr>
        <p:blipFill>
          <a:blip r:embed="rId4"/>
          <a:stretch>
            <a:fillRect/>
          </a:stretch>
        </p:blipFill>
        <p:spPr>
          <a:xfrm>
            <a:off x="6179" y="-11327"/>
            <a:ext cx="18275643" cy="10325097"/>
          </a:xfrm>
          <a:prstGeom prst="rect">
            <a:avLst/>
          </a:prstGeom>
        </p:spPr>
      </p:pic>
      <p:sp>
        <p:nvSpPr>
          <p:cNvPr id="8" name="Freeform 3" descr="A red text on a black background&#10;&#10;AI-generated content may be incorrect.">
            <a:extLst>
              <a:ext uri="{FF2B5EF4-FFF2-40B4-BE49-F238E27FC236}">
                <a16:creationId xmlns:a16="http://schemas.microsoft.com/office/drawing/2014/main" id="{AB182EA3-AA71-C117-3C53-E587D42F8F38}"/>
              </a:ext>
            </a:extLst>
          </p:cNvPr>
          <p:cNvSpPr/>
          <p:nvPr/>
        </p:nvSpPr>
        <p:spPr>
          <a:xfrm>
            <a:off x="13219289" y="9275417"/>
            <a:ext cx="4838129" cy="1009555"/>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3"/>
            <a:stretch>
              <a:fillRect b="3"/>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11" name="Freeform 11"/>
          <p:cNvSpPr/>
          <p:nvPr/>
        </p:nvSpPr>
        <p:spPr>
          <a:xfrm>
            <a:off x="2351330" y="8607438"/>
            <a:ext cx="1902119" cy="1679562"/>
          </a:xfrm>
          <a:custGeom>
            <a:avLst/>
            <a:gdLst/>
            <a:ahLst/>
            <a:cxnLst/>
            <a:rect l="l" t="t" r="r" b="b"/>
            <a:pathLst>
              <a:path w="1902119" h="1679562">
                <a:moveTo>
                  <a:pt x="0" y="0"/>
                </a:moveTo>
                <a:lnTo>
                  <a:pt x="1902118" y="0"/>
                </a:lnTo>
                <a:lnTo>
                  <a:pt x="1902118" y="1679562"/>
                </a:lnTo>
                <a:lnTo>
                  <a:pt x="0" y="1679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1">
            <a:extLst>
              <a:ext uri="{FF2B5EF4-FFF2-40B4-BE49-F238E27FC236}">
                <a16:creationId xmlns:a16="http://schemas.microsoft.com/office/drawing/2014/main" id="{441C233F-D539-BE1F-E9EC-EDA00A010806}"/>
              </a:ext>
            </a:extLst>
          </p:cNvPr>
          <p:cNvSpPr txBox="1"/>
          <p:nvPr/>
        </p:nvSpPr>
        <p:spPr>
          <a:xfrm>
            <a:off x="827688" y="1564308"/>
            <a:ext cx="16207489" cy="3223383"/>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nSpc>
                <a:spcPts val="5040"/>
              </a:lnSpc>
              <a:buAutoNum type="arabicPeriod"/>
            </a:pPr>
            <a:endParaRPr lang="en-US" sz="3000">
              <a:solidFill>
                <a:srgbClr val="000000"/>
              </a:solidFill>
            </a:endParaRPr>
          </a:p>
          <a:p>
            <a:pPr marL="514350" indent="-514350">
              <a:lnSpc>
                <a:spcPts val="5040"/>
              </a:lnSpc>
              <a:buAutoNum type="arabicPeriod"/>
            </a:pPr>
            <a:r>
              <a:rPr lang="en-US" sz="3000">
                <a:solidFill>
                  <a:srgbClr val="000000"/>
                </a:solidFill>
              </a:rPr>
              <a:t>The used bike market is growing but highly fragmented. </a:t>
            </a:r>
            <a:endParaRPr lang="en-US">
              <a:solidFill>
                <a:srgbClr val="FFFFFF"/>
              </a:solidFill>
            </a:endParaRPr>
          </a:p>
          <a:p>
            <a:pPr marL="514350" indent="-514350">
              <a:lnSpc>
                <a:spcPts val="5040"/>
              </a:lnSpc>
              <a:buAutoNum type="arabicPeriod"/>
            </a:pPr>
            <a:r>
              <a:rPr lang="en-US" sz="3000">
                <a:solidFill>
                  <a:srgbClr val="000000"/>
                </a:solidFill>
              </a:rPr>
              <a:t>Buyers face issues like price fluctuations, inconsistent vehicle condition, hidden defects, and lack of service/ownership transparency. </a:t>
            </a:r>
          </a:p>
          <a:p>
            <a:pPr marL="514350" indent="-514350">
              <a:lnSpc>
                <a:spcPts val="5040"/>
              </a:lnSpc>
              <a:buAutoNum type="arabicPeriod"/>
            </a:pPr>
            <a:endParaRPr lang="en-US" sz="3000">
              <a:solidFill>
                <a:srgbClr val="000000"/>
              </a:solidFill>
            </a:endParaRPr>
          </a:p>
        </p:txBody>
      </p:sp>
      <p:sp>
        <p:nvSpPr>
          <p:cNvPr id="13" name="TextBox 12">
            <a:extLst>
              <a:ext uri="{FF2B5EF4-FFF2-40B4-BE49-F238E27FC236}">
                <a16:creationId xmlns:a16="http://schemas.microsoft.com/office/drawing/2014/main" id="{B067140A-385C-BF19-1FAC-372B2956BF8B}"/>
              </a:ext>
            </a:extLst>
          </p:cNvPr>
          <p:cNvSpPr txBox="1"/>
          <p:nvPr/>
        </p:nvSpPr>
        <p:spPr>
          <a:xfrm>
            <a:off x="843789" y="6083879"/>
            <a:ext cx="16199068" cy="2857192"/>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040"/>
              </a:lnSpc>
            </a:pPr>
            <a:endParaRPr lang="en-US" sz="4200" b="1">
              <a:latin typeface="Arial Bold"/>
              <a:cs typeface="Arial Bold"/>
            </a:endParaRPr>
          </a:p>
          <a:p>
            <a:pPr marL="542925" lvl="1" indent="-271145">
              <a:lnSpc>
                <a:spcPts val="3600"/>
              </a:lnSpc>
              <a:buAutoNum type="arabicPeriod"/>
            </a:pPr>
            <a:r>
              <a:rPr lang="en-US" sz="3000">
                <a:solidFill>
                  <a:srgbClr val="000000"/>
                </a:solidFill>
              </a:rPr>
              <a:t>Analyze the used bike market using data-driven insights to optimize pricing, predict demand, improve customer experience, ensure fair valuation, detect fraud, and enhance decision-making efficiency.</a:t>
            </a:r>
          </a:p>
          <a:p>
            <a:pPr marL="542925" lvl="1" indent="-271145">
              <a:lnSpc>
                <a:spcPts val="3600"/>
              </a:lnSpc>
            </a:pPr>
            <a:endParaRPr lang="en-US" sz="3000">
              <a:latin typeface="Arial"/>
              <a:cs typeface="Arial"/>
            </a:endParaRPr>
          </a:p>
          <a:p>
            <a:pPr algn="l"/>
            <a:endParaRPr lang="en-US"/>
          </a:p>
        </p:txBody>
      </p:sp>
      <p:sp>
        <p:nvSpPr>
          <p:cNvPr id="4" name="TextBox 3">
            <a:extLst>
              <a:ext uri="{FF2B5EF4-FFF2-40B4-BE49-F238E27FC236}">
                <a16:creationId xmlns:a16="http://schemas.microsoft.com/office/drawing/2014/main" id="{41BDCE01-877F-CF8D-0284-FE81E3E8502F}"/>
              </a:ext>
            </a:extLst>
          </p:cNvPr>
          <p:cNvSpPr txBox="1"/>
          <p:nvPr/>
        </p:nvSpPr>
        <p:spPr>
          <a:xfrm>
            <a:off x="840137" y="5151494"/>
            <a:ext cx="6679452" cy="738664"/>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b="1">
                <a:latin typeface="Arial Bold"/>
                <a:cs typeface="Arial Bold"/>
              </a:rPr>
              <a:t> Objective of the Project :</a:t>
            </a:r>
            <a:endParaRPr lang="en-US"/>
          </a:p>
        </p:txBody>
      </p:sp>
      <p:sp>
        <p:nvSpPr>
          <p:cNvPr id="5" name="TextBox 4">
            <a:extLst>
              <a:ext uri="{FF2B5EF4-FFF2-40B4-BE49-F238E27FC236}">
                <a16:creationId xmlns:a16="http://schemas.microsoft.com/office/drawing/2014/main" id="{64548830-8279-EF90-09E4-2150EFF7B597}"/>
              </a:ext>
            </a:extLst>
          </p:cNvPr>
          <p:cNvSpPr txBox="1"/>
          <p:nvPr/>
        </p:nvSpPr>
        <p:spPr>
          <a:xfrm>
            <a:off x="839941" y="653538"/>
            <a:ext cx="6677169" cy="738664"/>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b="1">
                <a:latin typeface="Arial Bold"/>
                <a:cs typeface="Arial Bold"/>
              </a:rPr>
              <a:t> Business Problem :  </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sp>
        <p:nvSpPr>
          <p:cNvPr id="7" name="TextBox 7"/>
          <p:cNvSpPr txBox="1"/>
          <p:nvPr/>
        </p:nvSpPr>
        <p:spPr>
          <a:xfrm>
            <a:off x="1272148" y="1654331"/>
            <a:ext cx="15667779" cy="6565900"/>
          </a:xfrm>
          <a:prstGeom prst="rect">
            <a:avLst/>
          </a:prstGeom>
          <a:ln w="28575">
            <a:solidFill>
              <a:schemeClr val="tx1"/>
            </a:solidFill>
          </a:ln>
        </p:spPr>
        <p:txBody>
          <a:bodyPr wrap="square" lIns="0" tIns="0" rIns="0" bIns="0" rtlCol="0" anchor="t">
            <a:spAutoFit/>
          </a:bodyPr>
          <a:lstStyle/>
          <a:p>
            <a:pPr marL="814705" lvl="1" indent="-457200">
              <a:lnSpc>
                <a:spcPts val="3240"/>
              </a:lnSpc>
              <a:buFont typeface="Wingdings"/>
              <a:buChar char="v"/>
            </a:pPr>
            <a:endParaRPr lang="en-US" sz="3000">
              <a:solidFill>
                <a:srgbClr val="000000"/>
              </a:solidFill>
              <a:latin typeface="Arial"/>
              <a:ea typeface="Calibri (MS)"/>
              <a:cs typeface="Calibri (MS)"/>
            </a:endParaRPr>
          </a:p>
          <a:p>
            <a:pPr marL="814705" lvl="1" indent="-457200" algn="l">
              <a:lnSpc>
                <a:spcPts val="3240"/>
              </a:lnSpc>
              <a:buFont typeface="Wingdings"/>
              <a:buChar char="v"/>
            </a:pPr>
            <a:r>
              <a:rPr lang="en-US" sz="2800">
                <a:solidFill>
                  <a:srgbClr val="000000"/>
                </a:solidFill>
                <a:latin typeface="Arial"/>
                <a:ea typeface="Calibri (MS)"/>
                <a:cs typeface="Calibri (MS)"/>
                <a:sym typeface="Calibri (MS)"/>
              </a:rPr>
              <a:t>For the web scraping process, I focused on extracting used bike data from Bike4Sale. Using Python and libraries like Requests, Beautiful Soup, and Regex. I sent HTTP requests to retrieve the HTML content of the bike listings. </a:t>
            </a:r>
            <a:endParaRPr lang="en-US" sz="2800">
              <a:latin typeface="Arial"/>
              <a:cs typeface="Arial"/>
            </a:endParaRPr>
          </a:p>
          <a:p>
            <a:pPr marL="814705" lvl="1" indent="-457200">
              <a:lnSpc>
                <a:spcPts val="3240"/>
              </a:lnSpc>
              <a:buFont typeface="Wingdings"/>
              <a:buChar char="v"/>
            </a:pPr>
            <a:endParaRPr lang="en-US" sz="2800">
              <a:solidFill>
                <a:srgbClr val="000000"/>
              </a:solidFill>
              <a:latin typeface="Arial"/>
              <a:ea typeface="Calibri (MS)"/>
              <a:cs typeface="Calibri (MS)"/>
            </a:endParaRPr>
          </a:p>
          <a:p>
            <a:pPr marL="814705" lvl="1" indent="-457200">
              <a:lnSpc>
                <a:spcPts val="3240"/>
              </a:lnSpc>
              <a:buFont typeface="Wingdings"/>
              <a:buChar char="v"/>
            </a:pPr>
            <a:r>
              <a:rPr lang="en-US" sz="2800">
                <a:solidFill>
                  <a:srgbClr val="000000"/>
                </a:solidFill>
                <a:latin typeface="Arial"/>
                <a:ea typeface="Calibri (MS)"/>
                <a:cs typeface="Calibri (MS)"/>
                <a:sym typeface="Calibri (MS)"/>
              </a:rPr>
              <a:t>The data points collected include Bike  Company, Bike Model, Model Year, Price, Finance Available(Yes/No), City, and State columns .  </a:t>
            </a:r>
            <a:endParaRPr lang="en-US" sz="2800">
              <a:solidFill>
                <a:srgbClr val="000000"/>
              </a:solidFill>
              <a:latin typeface="Arial"/>
              <a:ea typeface="Calibri (MS)"/>
              <a:cs typeface="Calibri (MS)"/>
            </a:endParaRPr>
          </a:p>
          <a:p>
            <a:pPr marL="814705" lvl="1" indent="-457200">
              <a:lnSpc>
                <a:spcPts val="3240"/>
              </a:lnSpc>
              <a:buFont typeface="Wingdings"/>
              <a:buChar char="v"/>
            </a:pPr>
            <a:endParaRPr lang="en-US" sz="2800">
              <a:solidFill>
                <a:srgbClr val="000000"/>
              </a:solidFill>
              <a:latin typeface="Arial"/>
              <a:ea typeface="Calibri (MS)"/>
              <a:cs typeface="Calibri (MS)"/>
            </a:endParaRPr>
          </a:p>
          <a:p>
            <a:pPr marL="814705" lvl="1" indent="-457200" algn="l">
              <a:lnSpc>
                <a:spcPts val="3240"/>
              </a:lnSpc>
              <a:buFont typeface="Wingdings"/>
              <a:buChar char="v"/>
            </a:pPr>
            <a:r>
              <a:rPr lang="en-US" sz="2800">
                <a:solidFill>
                  <a:srgbClr val="000000"/>
                </a:solidFill>
                <a:latin typeface="Arial"/>
                <a:ea typeface="Calibri (MS)"/>
                <a:cs typeface="Calibri (MS)"/>
                <a:sym typeface="Calibri (MS)"/>
              </a:rPr>
              <a:t>I ensured compliance with the site's robots.txt and Terms of Service throughout the project.</a:t>
            </a:r>
            <a:endParaRPr lang="en-US" sz="2800">
              <a:solidFill>
                <a:srgbClr val="000000"/>
              </a:solidFill>
              <a:latin typeface="Arial"/>
              <a:ea typeface="Calibri (MS)"/>
              <a:cs typeface="Calibri (MS)"/>
            </a:endParaRPr>
          </a:p>
          <a:p>
            <a:pPr marL="814705" lvl="1" indent="-457200">
              <a:lnSpc>
                <a:spcPts val="3240"/>
              </a:lnSpc>
              <a:buFont typeface="Wingdings"/>
              <a:buChar char="v"/>
            </a:pPr>
            <a:endParaRPr lang="en-US" sz="2800">
              <a:solidFill>
                <a:srgbClr val="000000"/>
              </a:solidFill>
              <a:latin typeface="Arial"/>
              <a:ea typeface="Calibri (MS)"/>
              <a:cs typeface="Calibri (MS)"/>
            </a:endParaRPr>
          </a:p>
          <a:p>
            <a:pPr marL="814705" lvl="1" indent="-457200" algn="l">
              <a:lnSpc>
                <a:spcPts val="3240"/>
              </a:lnSpc>
              <a:buFont typeface="Wingdings"/>
              <a:buChar char="v"/>
            </a:pPr>
            <a:r>
              <a:rPr lang="en-US" sz="2800">
                <a:solidFill>
                  <a:srgbClr val="000000"/>
                </a:solidFill>
                <a:latin typeface="Arial"/>
                <a:ea typeface="Calibri (MS)"/>
                <a:cs typeface="Calibri (MS)"/>
                <a:sym typeface="Calibri (MS)"/>
              </a:rPr>
              <a:t>After scraping, I cleaned and stored the data in a structured format like CSV for further analysis. </a:t>
            </a:r>
            <a:endParaRPr lang="en-US" sz="2800">
              <a:solidFill>
                <a:srgbClr val="000000"/>
              </a:solidFill>
              <a:latin typeface="Arial"/>
              <a:ea typeface="Calibri (MS)"/>
              <a:cs typeface="Calibri (MS)"/>
            </a:endParaRPr>
          </a:p>
          <a:p>
            <a:pPr marL="814705" lvl="1" indent="-457200">
              <a:lnSpc>
                <a:spcPts val="3240"/>
              </a:lnSpc>
              <a:buFont typeface="Wingdings"/>
              <a:buChar char="v"/>
            </a:pPr>
            <a:endParaRPr lang="en-US" sz="2800">
              <a:solidFill>
                <a:srgbClr val="000000"/>
              </a:solidFill>
              <a:latin typeface="Arial"/>
              <a:ea typeface="Calibri (MS)"/>
              <a:cs typeface="Calibri (MS)"/>
            </a:endParaRPr>
          </a:p>
          <a:p>
            <a:pPr marL="814705" lvl="1" indent="-457200" algn="l">
              <a:lnSpc>
                <a:spcPts val="3240"/>
              </a:lnSpc>
              <a:buFont typeface="Wingdings"/>
              <a:buChar char="v"/>
            </a:pPr>
            <a:r>
              <a:rPr lang="en-US" sz="2800">
                <a:solidFill>
                  <a:srgbClr val="000000"/>
                </a:solidFill>
                <a:latin typeface="Arial"/>
                <a:ea typeface="Calibri (MS)"/>
                <a:cs typeface="Calibri (MS)"/>
                <a:sym typeface="Calibri (MS)"/>
              </a:rPr>
              <a:t>To handle pagination, I extracted and navigated through multiple pages to gather data from the entire site.</a:t>
            </a:r>
            <a:endParaRPr lang="en-US" sz="2800">
              <a:solidFill>
                <a:srgbClr val="000000"/>
              </a:solidFill>
              <a:latin typeface="Arial"/>
              <a:ea typeface="Calibri (MS)"/>
              <a:cs typeface="Calibri (MS)"/>
            </a:endParaRPr>
          </a:p>
          <a:p>
            <a:pPr marL="714375" lvl="1" indent="-356870">
              <a:lnSpc>
                <a:spcPts val="3240"/>
              </a:lnSpc>
              <a:buFont typeface="Wingdings"/>
              <a:buChar char="v"/>
            </a:pPr>
            <a:endParaRPr lang="en-US" sz="3000">
              <a:solidFill>
                <a:srgbClr val="000000"/>
              </a:solidFill>
              <a:latin typeface="Arial"/>
              <a:ea typeface="Calibri (MS)"/>
              <a:cs typeface="Calibri (MS)"/>
            </a:endParaRPr>
          </a:p>
        </p:txBody>
      </p:sp>
      <p:sp>
        <p:nvSpPr>
          <p:cNvPr id="8" name="Freeform 8"/>
          <p:cNvSpPr/>
          <p:nvPr/>
        </p:nvSpPr>
        <p:spPr>
          <a:xfrm>
            <a:off x="3253838" y="8615756"/>
            <a:ext cx="1892699" cy="1671244"/>
          </a:xfrm>
          <a:custGeom>
            <a:avLst/>
            <a:gdLst/>
            <a:ahLst/>
            <a:cxnLst/>
            <a:rect l="l" t="t" r="r" b="b"/>
            <a:pathLst>
              <a:path w="1892699" h="1671244">
                <a:moveTo>
                  <a:pt x="0" y="0"/>
                </a:moveTo>
                <a:lnTo>
                  <a:pt x="1892699" y="0"/>
                </a:lnTo>
                <a:lnTo>
                  <a:pt x="1892699" y="1671244"/>
                </a:lnTo>
                <a:lnTo>
                  <a:pt x="0" y="1671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8">
            <a:extLst>
              <a:ext uri="{FF2B5EF4-FFF2-40B4-BE49-F238E27FC236}">
                <a16:creationId xmlns:a16="http://schemas.microsoft.com/office/drawing/2014/main" id="{084D078C-0B65-B013-AD22-80EEC81851F2}"/>
              </a:ext>
            </a:extLst>
          </p:cNvPr>
          <p:cNvSpPr txBox="1"/>
          <p:nvPr/>
        </p:nvSpPr>
        <p:spPr>
          <a:xfrm>
            <a:off x="1264714" y="532659"/>
            <a:ext cx="4678213" cy="92333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latin typeface="Calibri"/>
                <a:ea typeface="Calibri"/>
                <a:cs typeface="Calibri"/>
              </a:rPr>
              <a:t> Web Scraping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a:grpSpLocks noChangeAspect="1"/>
          </p:cNvGrpSpPr>
          <p:nvPr/>
        </p:nvGrpSpPr>
        <p:grpSpPr>
          <a:xfrm>
            <a:off x="193183" y="1482085"/>
            <a:ext cx="17885536" cy="7785547"/>
            <a:chOff x="0" y="0"/>
            <a:chExt cx="24384000" cy="10316336"/>
          </a:xfrm>
        </p:grpSpPr>
        <p:sp>
          <p:nvSpPr>
            <p:cNvPr id="5" name="Freeform 5" descr="A screenshot of a computer  AI-generated content may be incorrect."/>
            <p:cNvSpPr/>
            <p:nvPr/>
          </p:nvSpPr>
          <p:spPr>
            <a:xfrm>
              <a:off x="0" y="0"/>
              <a:ext cx="24384000" cy="10316337"/>
            </a:xfrm>
            <a:custGeom>
              <a:avLst/>
              <a:gdLst/>
              <a:ahLst/>
              <a:cxnLst/>
              <a:rect l="l" t="t" r="r" b="b"/>
              <a:pathLst>
                <a:path w="24384000" h="10316337">
                  <a:moveTo>
                    <a:pt x="0" y="0"/>
                  </a:moveTo>
                  <a:lnTo>
                    <a:pt x="24384000" y="0"/>
                  </a:lnTo>
                  <a:lnTo>
                    <a:pt x="24384000" y="10316337"/>
                  </a:lnTo>
                  <a:lnTo>
                    <a:pt x="0" y="10316337"/>
                  </a:lnTo>
                  <a:lnTo>
                    <a:pt x="0" y="0"/>
                  </a:lnTo>
                  <a:close/>
                </a:path>
              </a:pathLst>
            </a:custGeom>
            <a:blipFill>
              <a:blip r:embed="rId3"/>
              <a:stretch>
                <a:fillRect t="-12693" b="-12693"/>
              </a:stretch>
            </a:blipFill>
          </p:spPr>
        </p:sp>
      </p:grpSp>
      <p:sp>
        <p:nvSpPr>
          <p:cNvPr id="9" name="Freeform 9"/>
          <p:cNvSpPr/>
          <p:nvPr/>
        </p:nvSpPr>
        <p:spPr>
          <a:xfrm>
            <a:off x="4104961" y="8931261"/>
            <a:ext cx="1535386" cy="1355739"/>
          </a:xfrm>
          <a:custGeom>
            <a:avLst/>
            <a:gdLst/>
            <a:ahLst/>
            <a:cxnLst/>
            <a:rect l="l" t="t" r="r" b="b"/>
            <a:pathLst>
              <a:path w="1535386" h="1355739">
                <a:moveTo>
                  <a:pt x="0" y="0"/>
                </a:moveTo>
                <a:lnTo>
                  <a:pt x="1535387" y="0"/>
                </a:lnTo>
                <a:lnTo>
                  <a:pt x="1535387" y="1355739"/>
                </a:lnTo>
                <a:lnTo>
                  <a:pt x="0" y="1355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1">
            <a:extLst>
              <a:ext uri="{FF2B5EF4-FFF2-40B4-BE49-F238E27FC236}">
                <a16:creationId xmlns:a16="http://schemas.microsoft.com/office/drawing/2014/main" id="{6EF86978-CD6A-2D95-6DB0-24B276F2CA76}"/>
              </a:ext>
            </a:extLst>
          </p:cNvPr>
          <p:cNvSpPr txBox="1"/>
          <p:nvPr/>
        </p:nvSpPr>
        <p:spPr>
          <a:xfrm>
            <a:off x="787468" y="377013"/>
            <a:ext cx="7826562" cy="76944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ea typeface="Calibri"/>
                <a:cs typeface="Calibri"/>
              </a:rPr>
              <a:t>First Look of Websight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a:grpSpLocks noChangeAspect="1"/>
          </p:cNvGrpSpPr>
          <p:nvPr/>
        </p:nvGrpSpPr>
        <p:grpSpPr>
          <a:xfrm>
            <a:off x="209281" y="1491615"/>
            <a:ext cx="17853340" cy="7960216"/>
            <a:chOff x="0" y="0"/>
            <a:chExt cx="24384000" cy="10549228"/>
          </a:xfrm>
        </p:grpSpPr>
        <p:sp>
          <p:nvSpPr>
            <p:cNvPr id="5" name="Freeform 5" descr="A screenshot of a website"/>
            <p:cNvSpPr/>
            <p:nvPr/>
          </p:nvSpPr>
          <p:spPr>
            <a:xfrm>
              <a:off x="0" y="0"/>
              <a:ext cx="24384000" cy="10549255"/>
            </a:xfrm>
            <a:custGeom>
              <a:avLst/>
              <a:gdLst/>
              <a:ahLst/>
              <a:cxnLst/>
              <a:rect l="l" t="t" r="r" b="b"/>
              <a:pathLst>
                <a:path w="24384000" h="10549255">
                  <a:moveTo>
                    <a:pt x="0" y="0"/>
                  </a:moveTo>
                  <a:lnTo>
                    <a:pt x="24384000" y="0"/>
                  </a:lnTo>
                  <a:lnTo>
                    <a:pt x="24384000" y="10549255"/>
                  </a:lnTo>
                  <a:lnTo>
                    <a:pt x="0" y="10549255"/>
                  </a:lnTo>
                  <a:lnTo>
                    <a:pt x="0" y="0"/>
                  </a:lnTo>
                  <a:close/>
                </a:path>
              </a:pathLst>
            </a:custGeom>
            <a:blipFill>
              <a:blip r:embed="rId3"/>
              <a:stretch>
                <a:fillRect t="-11188" b="-11188"/>
              </a:stretch>
            </a:blipFill>
          </p:spPr>
        </p:sp>
      </p:grpSp>
      <p:sp>
        <p:nvSpPr>
          <p:cNvPr id="9" name="Freeform 9"/>
          <p:cNvSpPr/>
          <p:nvPr/>
        </p:nvSpPr>
        <p:spPr>
          <a:xfrm>
            <a:off x="5506683" y="8857720"/>
            <a:ext cx="1831196" cy="1436188"/>
          </a:xfrm>
          <a:custGeom>
            <a:avLst/>
            <a:gdLst/>
            <a:ahLst/>
            <a:cxnLst/>
            <a:rect l="l" t="t" r="r" b="b"/>
            <a:pathLst>
              <a:path w="1923871" h="1698769">
                <a:moveTo>
                  <a:pt x="0" y="0"/>
                </a:moveTo>
                <a:lnTo>
                  <a:pt x="1923871" y="0"/>
                </a:lnTo>
                <a:lnTo>
                  <a:pt x="1923871" y="1698770"/>
                </a:lnTo>
                <a:lnTo>
                  <a:pt x="0" y="1698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9">
            <a:extLst>
              <a:ext uri="{FF2B5EF4-FFF2-40B4-BE49-F238E27FC236}">
                <a16:creationId xmlns:a16="http://schemas.microsoft.com/office/drawing/2014/main" id="{F8D47DAD-7DBC-97F2-341C-4AED5E8E1889}"/>
              </a:ext>
            </a:extLst>
          </p:cNvPr>
          <p:cNvSpPr txBox="1"/>
          <p:nvPr/>
        </p:nvSpPr>
        <p:spPr>
          <a:xfrm>
            <a:off x="997604" y="288590"/>
            <a:ext cx="13480948" cy="769441"/>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Arial Bold"/>
                <a:cs typeface="Arial Bold"/>
              </a:rPr>
              <a:t>Containers From Which I have Scraped the Data:-</a:t>
            </a:r>
            <a:endParaRPr lang="en-US" sz="4400">
              <a:solidFill>
                <a:srgbClr val="000000"/>
              </a:solidFill>
              <a:latin typeface="Arial Bold"/>
              <a:cs typeface="Arial Bold"/>
            </a:endParaRPr>
          </a:p>
        </p:txBody>
      </p:sp>
      <p:sp>
        <p:nvSpPr>
          <p:cNvPr id="6" name="Arrow: Left-Up 5">
            <a:extLst>
              <a:ext uri="{FF2B5EF4-FFF2-40B4-BE49-F238E27FC236}">
                <a16:creationId xmlns:a16="http://schemas.microsoft.com/office/drawing/2014/main" id="{A0E4ECE8-FBD4-36AA-CE57-E149633373A1}"/>
              </a:ext>
            </a:extLst>
          </p:cNvPr>
          <p:cNvSpPr/>
          <p:nvPr/>
        </p:nvSpPr>
        <p:spPr>
          <a:xfrm>
            <a:off x="10795289" y="1058816"/>
            <a:ext cx="1806412" cy="2825414"/>
          </a:xfrm>
          <a:prstGeom prst="leftUpArrow">
            <a:avLst/>
          </a:prstGeom>
          <a:solidFill>
            <a:schemeClr val="tx2">
              <a:lumMod val="60000"/>
              <a:lumOff val="4000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EBA0C3-0FA4-525E-C569-1CB2E3C62AEF}"/>
              </a:ext>
            </a:extLst>
          </p:cNvPr>
          <p:cNvSpPr/>
          <p:nvPr/>
        </p:nvSpPr>
        <p:spPr>
          <a:xfrm>
            <a:off x="6206647" y="2269594"/>
            <a:ext cx="1860425" cy="31649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C2F235-4499-0026-5462-6CC4B469F57E}"/>
              </a:ext>
            </a:extLst>
          </p:cNvPr>
          <p:cNvSpPr/>
          <p:nvPr/>
        </p:nvSpPr>
        <p:spPr>
          <a:xfrm>
            <a:off x="8082537" y="2300467"/>
            <a:ext cx="1181115" cy="30106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0F943-4203-2027-4F45-342658293AA5}"/>
              </a:ext>
            </a:extLst>
          </p:cNvPr>
          <p:cNvSpPr/>
          <p:nvPr/>
        </p:nvSpPr>
        <p:spPr>
          <a:xfrm>
            <a:off x="6299283" y="2686459"/>
            <a:ext cx="2640141" cy="2547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2B0B91-DA1E-C416-84A3-1B52D8EF7942}"/>
              </a:ext>
            </a:extLst>
          </p:cNvPr>
          <p:cNvSpPr/>
          <p:nvPr/>
        </p:nvSpPr>
        <p:spPr>
          <a:xfrm>
            <a:off x="6222073" y="3033869"/>
            <a:ext cx="1389507" cy="27784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A1E1E4-3670-8469-7ED7-AE8856874401}"/>
              </a:ext>
            </a:extLst>
          </p:cNvPr>
          <p:cNvSpPr/>
          <p:nvPr/>
        </p:nvSpPr>
        <p:spPr>
          <a:xfrm>
            <a:off x="6322443" y="3381233"/>
            <a:ext cx="1760094" cy="30106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3051A6-11D9-4E3C-C5D4-B82D9BFF08C8}"/>
              </a:ext>
            </a:extLst>
          </p:cNvPr>
          <p:cNvSpPr txBox="1"/>
          <p:nvPr/>
        </p:nvSpPr>
        <p:spPr>
          <a:xfrm>
            <a:off x="5487365" y="1087502"/>
            <a:ext cx="1389565" cy="383750"/>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Bike Model</a:t>
            </a:r>
          </a:p>
        </p:txBody>
      </p:sp>
      <p:sp>
        <p:nvSpPr>
          <p:cNvPr id="16" name="Arrow: Up-Down 15">
            <a:extLst>
              <a:ext uri="{FF2B5EF4-FFF2-40B4-BE49-F238E27FC236}">
                <a16:creationId xmlns:a16="http://schemas.microsoft.com/office/drawing/2014/main" id="{9FAC9845-E8A7-FA3F-3A24-9F2B305216F7}"/>
              </a:ext>
            </a:extLst>
          </p:cNvPr>
          <p:cNvSpPr/>
          <p:nvPr/>
        </p:nvSpPr>
        <p:spPr>
          <a:xfrm flipH="1">
            <a:off x="6461339" y="1505381"/>
            <a:ext cx="139111" cy="75651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717774-8199-D541-D6A5-6746BF3F009D}"/>
              </a:ext>
            </a:extLst>
          </p:cNvPr>
          <p:cNvSpPr txBox="1"/>
          <p:nvPr/>
        </p:nvSpPr>
        <p:spPr>
          <a:xfrm>
            <a:off x="8422035" y="1133857"/>
            <a:ext cx="1412785" cy="369332"/>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Model Year</a:t>
            </a:r>
          </a:p>
        </p:txBody>
      </p:sp>
      <p:sp>
        <p:nvSpPr>
          <p:cNvPr id="19" name="Arrow: Up-Down 18">
            <a:extLst>
              <a:ext uri="{FF2B5EF4-FFF2-40B4-BE49-F238E27FC236}">
                <a16:creationId xmlns:a16="http://schemas.microsoft.com/office/drawing/2014/main" id="{6A80A002-797A-654F-47B6-817446B5FEF2}"/>
              </a:ext>
            </a:extLst>
          </p:cNvPr>
          <p:cNvSpPr/>
          <p:nvPr/>
        </p:nvSpPr>
        <p:spPr>
          <a:xfrm flipH="1">
            <a:off x="8917244" y="1536272"/>
            <a:ext cx="139111" cy="75651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C534BEF-C949-7E66-7481-3FCF5E9E5BB3}"/>
              </a:ext>
            </a:extLst>
          </p:cNvPr>
          <p:cNvSpPr txBox="1"/>
          <p:nvPr/>
        </p:nvSpPr>
        <p:spPr>
          <a:xfrm>
            <a:off x="9919959" y="2647834"/>
            <a:ext cx="1173187" cy="369332"/>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Location</a:t>
            </a:r>
          </a:p>
        </p:txBody>
      </p:sp>
      <p:sp>
        <p:nvSpPr>
          <p:cNvPr id="21" name="Arrow: Up-Down 20">
            <a:extLst>
              <a:ext uri="{FF2B5EF4-FFF2-40B4-BE49-F238E27FC236}">
                <a16:creationId xmlns:a16="http://schemas.microsoft.com/office/drawing/2014/main" id="{0DCA3D76-BE89-42C4-813C-76BC25DA0E69}"/>
              </a:ext>
            </a:extLst>
          </p:cNvPr>
          <p:cNvSpPr/>
          <p:nvPr/>
        </p:nvSpPr>
        <p:spPr>
          <a:xfrm rot="5400000" flipH="1">
            <a:off x="9372901" y="2269958"/>
            <a:ext cx="139111" cy="117355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9A73B21-D8B6-B95F-A59E-5708BBA4599D}"/>
              </a:ext>
            </a:extLst>
          </p:cNvPr>
          <p:cNvSpPr txBox="1"/>
          <p:nvPr/>
        </p:nvSpPr>
        <p:spPr>
          <a:xfrm>
            <a:off x="8777369" y="2995183"/>
            <a:ext cx="787058" cy="369332"/>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Price</a:t>
            </a:r>
          </a:p>
        </p:txBody>
      </p:sp>
      <p:sp>
        <p:nvSpPr>
          <p:cNvPr id="23" name="Arrow: Up-Down 22">
            <a:extLst>
              <a:ext uri="{FF2B5EF4-FFF2-40B4-BE49-F238E27FC236}">
                <a16:creationId xmlns:a16="http://schemas.microsoft.com/office/drawing/2014/main" id="{9D0D42F3-7C42-ABC7-1666-9234F4D850B5}"/>
              </a:ext>
            </a:extLst>
          </p:cNvPr>
          <p:cNvSpPr/>
          <p:nvPr/>
        </p:nvSpPr>
        <p:spPr>
          <a:xfrm rot="5400000" flipH="1">
            <a:off x="8106333" y="2578876"/>
            <a:ext cx="139111" cy="117355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96F45E8-8FEB-65A8-002D-1FB2B27B06F5}"/>
              </a:ext>
            </a:extLst>
          </p:cNvPr>
          <p:cNvSpPr txBox="1"/>
          <p:nvPr/>
        </p:nvSpPr>
        <p:spPr>
          <a:xfrm>
            <a:off x="7333125" y="4130352"/>
            <a:ext cx="3127069" cy="369332"/>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Finance Available(Yes/No)</a:t>
            </a:r>
          </a:p>
        </p:txBody>
      </p:sp>
      <p:sp>
        <p:nvSpPr>
          <p:cNvPr id="25" name="Arrow: Up-Down 24">
            <a:extLst>
              <a:ext uri="{FF2B5EF4-FFF2-40B4-BE49-F238E27FC236}">
                <a16:creationId xmlns:a16="http://schemas.microsoft.com/office/drawing/2014/main" id="{112F2312-9175-C2AD-6AE2-82E6AA15B77A}"/>
              </a:ext>
            </a:extLst>
          </p:cNvPr>
          <p:cNvSpPr/>
          <p:nvPr/>
        </p:nvSpPr>
        <p:spPr>
          <a:xfrm flipH="1">
            <a:off x="7836027" y="3621474"/>
            <a:ext cx="139111" cy="58661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9" name="Group 9"/>
          <p:cNvGrpSpPr>
            <a:grpSpLocks noChangeAspect="1"/>
          </p:cNvGrpSpPr>
          <p:nvPr/>
        </p:nvGrpSpPr>
        <p:grpSpPr>
          <a:xfrm>
            <a:off x="4985270" y="6025477"/>
            <a:ext cx="12995561" cy="3552303"/>
            <a:chOff x="0" y="0"/>
            <a:chExt cx="23717250" cy="4819650"/>
          </a:xfrm>
        </p:grpSpPr>
        <p:sp>
          <p:nvSpPr>
            <p:cNvPr id="10" name="Freeform 10" descr="A screenshot of a computer screen  AI-generated content may be incorrect."/>
            <p:cNvSpPr/>
            <p:nvPr/>
          </p:nvSpPr>
          <p:spPr>
            <a:xfrm>
              <a:off x="0" y="0"/>
              <a:ext cx="23717250" cy="4819650"/>
            </a:xfrm>
            <a:custGeom>
              <a:avLst/>
              <a:gdLst/>
              <a:ahLst/>
              <a:cxnLst/>
              <a:rect l="l" t="t" r="r" b="b"/>
              <a:pathLst>
                <a:path w="23717250" h="4819650">
                  <a:moveTo>
                    <a:pt x="0" y="0"/>
                  </a:moveTo>
                  <a:lnTo>
                    <a:pt x="23717250" y="0"/>
                  </a:lnTo>
                  <a:lnTo>
                    <a:pt x="23717250" y="4819650"/>
                  </a:lnTo>
                  <a:lnTo>
                    <a:pt x="0" y="4819650"/>
                  </a:lnTo>
                  <a:lnTo>
                    <a:pt x="0" y="0"/>
                  </a:lnTo>
                  <a:close/>
                </a:path>
              </a:pathLst>
            </a:custGeom>
            <a:blipFill>
              <a:blip r:embed="rId3"/>
              <a:stretch>
                <a:fillRect/>
              </a:stretch>
            </a:blipFill>
          </p:spPr>
        </p:sp>
      </p:grpSp>
      <p:sp>
        <p:nvSpPr>
          <p:cNvPr id="18" name="Freeform 18"/>
          <p:cNvSpPr/>
          <p:nvPr/>
        </p:nvSpPr>
        <p:spPr>
          <a:xfrm>
            <a:off x="6236147" y="8870276"/>
            <a:ext cx="1938089" cy="1417851"/>
          </a:xfrm>
          <a:custGeom>
            <a:avLst/>
            <a:gdLst/>
            <a:ahLst/>
            <a:cxnLst/>
            <a:rect l="l" t="t" r="r" b="b"/>
            <a:pathLst>
              <a:path w="1938089" h="1711323">
                <a:moveTo>
                  <a:pt x="0" y="0"/>
                </a:moveTo>
                <a:lnTo>
                  <a:pt x="1938088" y="0"/>
                </a:lnTo>
                <a:lnTo>
                  <a:pt x="1938088" y="1711323"/>
                </a:lnTo>
                <a:lnTo>
                  <a:pt x="0" y="1711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8">
            <a:extLst>
              <a:ext uri="{FF2B5EF4-FFF2-40B4-BE49-F238E27FC236}">
                <a16:creationId xmlns:a16="http://schemas.microsoft.com/office/drawing/2014/main" id="{B41E4386-1DDA-0FF2-EC20-860A53B9A4F9}"/>
              </a:ext>
            </a:extLst>
          </p:cNvPr>
          <p:cNvSpPr txBox="1"/>
          <p:nvPr/>
        </p:nvSpPr>
        <p:spPr>
          <a:xfrm>
            <a:off x="8046550" y="900592"/>
            <a:ext cx="5171480" cy="92333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latin typeface="Arial"/>
                <a:ea typeface="+mn-lt"/>
                <a:cs typeface="+mn-lt"/>
              </a:rPr>
              <a:t> Data Cleaning</a:t>
            </a:r>
            <a:r>
              <a:rPr lang="en-US" sz="3600" b="1">
                <a:latin typeface="Arial"/>
                <a:ea typeface="+mn-lt"/>
                <a:cs typeface="+mn-lt"/>
              </a:rPr>
              <a:t> </a:t>
            </a:r>
            <a:endParaRPr lang="en-US" sz="3600" b="1">
              <a:latin typeface="Arial"/>
              <a:ea typeface="Calibri"/>
              <a:cs typeface="Calibri"/>
            </a:endParaRPr>
          </a:p>
        </p:txBody>
      </p:sp>
      <p:pic>
        <p:nvPicPr>
          <p:cNvPr id="20" name="Picture 19" descr="A screenshot of a computer&#10;&#10;AI-generated content may be incorrect.">
            <a:extLst>
              <a:ext uri="{FF2B5EF4-FFF2-40B4-BE49-F238E27FC236}">
                <a16:creationId xmlns:a16="http://schemas.microsoft.com/office/drawing/2014/main" id="{5CD5D169-42F9-FA79-F7DD-E2236AC7F199}"/>
              </a:ext>
            </a:extLst>
          </p:cNvPr>
          <p:cNvPicPr>
            <a:picLocks noChangeAspect="1"/>
          </p:cNvPicPr>
          <p:nvPr/>
        </p:nvPicPr>
        <p:blipFill>
          <a:blip r:embed="rId6"/>
          <a:stretch>
            <a:fillRect/>
          </a:stretch>
        </p:blipFill>
        <p:spPr>
          <a:xfrm>
            <a:off x="5072114" y="2474124"/>
            <a:ext cx="12989014" cy="3520699"/>
          </a:xfrm>
          <a:prstGeom prst="rect">
            <a:avLst/>
          </a:prstGeom>
        </p:spPr>
      </p:pic>
      <p:sp>
        <p:nvSpPr>
          <p:cNvPr id="4" name="TextBox 3">
            <a:extLst>
              <a:ext uri="{FF2B5EF4-FFF2-40B4-BE49-F238E27FC236}">
                <a16:creationId xmlns:a16="http://schemas.microsoft.com/office/drawing/2014/main" id="{E8ED602E-D28C-FEC6-6D9C-F9C303A51AE1}"/>
              </a:ext>
            </a:extLst>
          </p:cNvPr>
          <p:cNvSpPr txBox="1"/>
          <p:nvPr/>
        </p:nvSpPr>
        <p:spPr>
          <a:xfrm>
            <a:off x="2879247" y="4331792"/>
            <a:ext cx="1696333" cy="707886"/>
          </a:xfrm>
          <a:prstGeom prst="rect">
            <a:avLst/>
          </a:prstGeom>
          <a:solidFill>
            <a:schemeClr val="tx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rPr>
              <a:t>Old :-</a:t>
            </a:r>
          </a:p>
        </p:txBody>
      </p:sp>
      <p:sp>
        <p:nvSpPr>
          <p:cNvPr id="5" name="TextBox 4">
            <a:extLst>
              <a:ext uri="{FF2B5EF4-FFF2-40B4-BE49-F238E27FC236}">
                <a16:creationId xmlns:a16="http://schemas.microsoft.com/office/drawing/2014/main" id="{4C939EDF-62DF-3A3A-C39D-F6090DCA8DCA}"/>
              </a:ext>
            </a:extLst>
          </p:cNvPr>
          <p:cNvSpPr txBox="1"/>
          <p:nvPr/>
        </p:nvSpPr>
        <p:spPr>
          <a:xfrm>
            <a:off x="2664309" y="7525185"/>
            <a:ext cx="1913882" cy="707886"/>
          </a:xfrm>
          <a:prstGeom prst="rect">
            <a:avLst/>
          </a:prstGeom>
          <a:solidFill>
            <a:schemeClr val="tx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solidFill>
              </a:rPr>
              <a:t>New :-</a:t>
            </a:r>
          </a:p>
        </p:txBody>
      </p:sp>
      <p:pic>
        <p:nvPicPr>
          <p:cNvPr id="6" name="Picture 5" descr="A diagram of data cleaning steps&#10;&#10;AI-generated content may be incorrect.">
            <a:extLst>
              <a:ext uri="{FF2B5EF4-FFF2-40B4-BE49-F238E27FC236}">
                <a16:creationId xmlns:a16="http://schemas.microsoft.com/office/drawing/2014/main" id="{06CDD3A7-FE46-46E1-AC46-B2DBE75CB2D9}"/>
              </a:ext>
            </a:extLst>
          </p:cNvPr>
          <p:cNvPicPr>
            <a:picLocks noChangeAspect="1"/>
          </p:cNvPicPr>
          <p:nvPr/>
        </p:nvPicPr>
        <p:blipFill>
          <a:blip r:embed="rId7"/>
          <a:stretch>
            <a:fillRect/>
          </a:stretch>
        </p:blipFill>
        <p:spPr>
          <a:xfrm>
            <a:off x="1860958" y="146481"/>
            <a:ext cx="5428178" cy="24129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7" name="Group 7"/>
          <p:cNvGrpSpPr>
            <a:grpSpLocks noChangeAspect="1"/>
          </p:cNvGrpSpPr>
          <p:nvPr/>
        </p:nvGrpSpPr>
        <p:grpSpPr>
          <a:xfrm>
            <a:off x="495583" y="3064374"/>
            <a:ext cx="17141852" cy="5913815"/>
            <a:chOff x="0" y="0"/>
            <a:chExt cx="22855802" cy="7885086"/>
          </a:xfrm>
        </p:grpSpPr>
        <p:sp>
          <p:nvSpPr>
            <p:cNvPr id="8" name="Freeform 8" descr="A graph and a diagram  AI-generated content may be incorrect."/>
            <p:cNvSpPr/>
            <p:nvPr/>
          </p:nvSpPr>
          <p:spPr>
            <a:xfrm>
              <a:off x="0" y="0"/>
              <a:ext cx="22855810" cy="7885049"/>
            </a:xfrm>
            <a:custGeom>
              <a:avLst/>
              <a:gdLst/>
              <a:ahLst/>
              <a:cxnLst/>
              <a:rect l="l" t="t" r="r" b="b"/>
              <a:pathLst>
                <a:path w="22855810" h="7885049">
                  <a:moveTo>
                    <a:pt x="0" y="0"/>
                  </a:moveTo>
                  <a:lnTo>
                    <a:pt x="22855810" y="0"/>
                  </a:lnTo>
                  <a:lnTo>
                    <a:pt x="22855810" y="7885049"/>
                  </a:lnTo>
                  <a:lnTo>
                    <a:pt x="0" y="7885049"/>
                  </a:lnTo>
                  <a:lnTo>
                    <a:pt x="0" y="0"/>
                  </a:lnTo>
                  <a:close/>
                </a:path>
              </a:pathLst>
            </a:custGeom>
            <a:blipFill>
              <a:blip r:embed="rId3"/>
              <a:stretch>
                <a:fillRect t="-4533" b="-4534"/>
              </a:stretch>
            </a:blipFill>
          </p:spPr>
        </p:sp>
      </p:grpSp>
      <p:grpSp>
        <p:nvGrpSpPr>
          <p:cNvPr id="9" name="Group 9"/>
          <p:cNvGrpSpPr/>
          <p:nvPr/>
        </p:nvGrpSpPr>
        <p:grpSpPr>
          <a:xfrm>
            <a:off x="227259" y="1994781"/>
            <a:ext cx="1571013" cy="692497"/>
            <a:chOff x="0" y="0"/>
            <a:chExt cx="2094684" cy="923330"/>
          </a:xfrm>
        </p:grpSpPr>
        <p:sp>
          <p:nvSpPr>
            <p:cNvPr id="10" name="Freeform 10"/>
            <p:cNvSpPr/>
            <p:nvPr/>
          </p:nvSpPr>
          <p:spPr>
            <a:xfrm>
              <a:off x="0" y="0"/>
              <a:ext cx="2094738" cy="923290"/>
            </a:xfrm>
            <a:custGeom>
              <a:avLst/>
              <a:gdLst/>
              <a:ahLst/>
              <a:cxnLst/>
              <a:rect l="l" t="t" r="r" b="b"/>
              <a:pathLst>
                <a:path w="2094738" h="923290">
                  <a:moveTo>
                    <a:pt x="2094738" y="0"/>
                  </a:moveTo>
                  <a:lnTo>
                    <a:pt x="0" y="0"/>
                  </a:lnTo>
                  <a:lnTo>
                    <a:pt x="0" y="923290"/>
                  </a:lnTo>
                  <a:lnTo>
                    <a:pt x="2094738" y="923290"/>
                  </a:lnTo>
                  <a:close/>
                </a:path>
              </a:pathLst>
            </a:custGeom>
            <a:solidFill>
              <a:srgbClr val="7A3737">
                <a:alpha val="43529"/>
              </a:srgbClr>
            </a:solidFill>
          </p:spPr>
        </p:sp>
        <p:sp>
          <p:nvSpPr>
            <p:cNvPr id="11" name="TextBox 11"/>
            <p:cNvSpPr txBox="1"/>
            <p:nvPr/>
          </p:nvSpPr>
          <p:spPr>
            <a:xfrm>
              <a:off x="0" y="-76200"/>
              <a:ext cx="2094684" cy="999530"/>
            </a:xfrm>
            <a:prstGeom prst="rect">
              <a:avLst/>
            </a:prstGeom>
            <a:solidFill>
              <a:schemeClr val="accent6">
                <a:lumMod val="60000"/>
                <a:lumOff val="40000"/>
              </a:schemeClr>
            </a:solidFill>
          </p:spPr>
          <p:txBody>
            <a:bodyPr lIns="50800" tIns="50800" rIns="50800" bIns="50800" rtlCol="0" anchor="t"/>
            <a:lstStyle/>
            <a:p>
              <a:pPr algn="l">
                <a:lnSpc>
                  <a:spcPts val="4320"/>
                </a:lnSpc>
              </a:pPr>
              <a:r>
                <a:rPr lang="en-US" sz="3600" b="1">
                  <a:solidFill>
                    <a:srgbClr val="000000"/>
                  </a:solidFill>
                  <a:latin typeface="Arial Bold"/>
                  <a:ea typeface="Arial Bold"/>
                  <a:cs typeface="Arial Bold"/>
                  <a:sym typeface="Arial Bold"/>
                </a:rPr>
                <a:t>Price</a:t>
              </a:r>
            </a:p>
          </p:txBody>
        </p:sp>
      </p:grpSp>
      <p:sp>
        <p:nvSpPr>
          <p:cNvPr id="12" name="Freeform 12"/>
          <p:cNvSpPr/>
          <p:nvPr/>
        </p:nvSpPr>
        <p:spPr>
          <a:xfrm>
            <a:off x="7101156" y="8681340"/>
            <a:ext cx="1782320" cy="1605660"/>
          </a:xfrm>
          <a:custGeom>
            <a:avLst/>
            <a:gdLst/>
            <a:ahLst/>
            <a:cxnLst/>
            <a:rect l="l" t="t" r="r" b="b"/>
            <a:pathLst>
              <a:path w="1905886" h="1682889">
                <a:moveTo>
                  <a:pt x="0" y="0"/>
                </a:moveTo>
                <a:lnTo>
                  <a:pt x="1905886" y="0"/>
                </a:lnTo>
                <a:lnTo>
                  <a:pt x="1905886" y="1682889"/>
                </a:lnTo>
                <a:lnTo>
                  <a:pt x="0" y="1682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098903" y="1842037"/>
            <a:ext cx="15545494" cy="1064181"/>
          </a:xfrm>
          <a:prstGeom prst="rect">
            <a:avLst/>
          </a:prstGeom>
          <a:ln w="28575">
            <a:solidFill>
              <a:schemeClr val="tx1"/>
            </a:solidFill>
          </a:ln>
        </p:spPr>
        <p:txBody>
          <a:bodyPr lIns="0" tIns="0" rIns="0" bIns="0" rtlCol="0" anchor="t">
            <a:spAutoFit/>
          </a:bodyPr>
          <a:lstStyle/>
          <a:p>
            <a:pPr marL="380048" lvl="1" indent="-190024" algn="l">
              <a:lnSpc>
                <a:spcPts val="2520"/>
              </a:lnSpc>
              <a:buFont typeface="Arial"/>
              <a:buChar char="•"/>
            </a:pPr>
            <a:r>
              <a:rPr lang="en-US" sz="2100">
                <a:solidFill>
                  <a:srgbClr val="000000"/>
                </a:solidFill>
                <a:latin typeface="Arial"/>
                <a:ea typeface="Arial"/>
                <a:cs typeface="Arial"/>
                <a:sym typeface="Arial"/>
              </a:rPr>
              <a:t>The majority of used bikes are priced below ₹200,000, with most falling in the ₹50,000 to ₹150,000 range, indicating affordability for a large market segment.</a:t>
            </a:r>
          </a:p>
          <a:p>
            <a:pPr marL="380048" lvl="1" indent="-190024" algn="l">
              <a:lnSpc>
                <a:spcPts val="2520"/>
              </a:lnSpc>
              <a:buFont typeface="Arial"/>
              <a:buChar char="•"/>
            </a:pPr>
            <a:r>
              <a:rPr lang="en-US" sz="2100">
                <a:solidFill>
                  <a:srgbClr val="000000"/>
                </a:solidFill>
                <a:latin typeface="Arial"/>
                <a:ea typeface="Arial"/>
                <a:cs typeface="Arial"/>
                <a:sym typeface="Arial"/>
              </a:rPr>
              <a:t>A few outliers exist with prices well above ₹300,000, representing premium or rare bike models that are less common</a:t>
            </a:r>
          </a:p>
        </p:txBody>
      </p:sp>
      <p:sp>
        <p:nvSpPr>
          <p:cNvPr id="14" name="TextBox 13">
            <a:extLst>
              <a:ext uri="{FF2B5EF4-FFF2-40B4-BE49-F238E27FC236}">
                <a16:creationId xmlns:a16="http://schemas.microsoft.com/office/drawing/2014/main" id="{96F08702-4FF9-6B04-11D4-B8C3FEB7EB80}"/>
              </a:ext>
            </a:extLst>
          </p:cNvPr>
          <p:cNvSpPr txBox="1"/>
          <p:nvPr/>
        </p:nvSpPr>
        <p:spPr>
          <a:xfrm>
            <a:off x="499102" y="970082"/>
            <a:ext cx="4750659" cy="707886"/>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a:latin typeface="Calibri"/>
                <a:ea typeface="Calibri"/>
                <a:cs typeface="Calibri"/>
              </a:rPr>
              <a:t> </a:t>
            </a:r>
            <a:r>
              <a:rPr lang="en-US" sz="3600" b="1" i="1">
                <a:latin typeface="Calibri"/>
                <a:ea typeface="Calibri"/>
                <a:cs typeface="Calibri"/>
              </a:rPr>
              <a:t>Numerical Columns :-</a:t>
            </a:r>
          </a:p>
        </p:txBody>
      </p:sp>
      <p:sp>
        <p:nvSpPr>
          <p:cNvPr id="15" name="TextBox 14">
            <a:extLst>
              <a:ext uri="{FF2B5EF4-FFF2-40B4-BE49-F238E27FC236}">
                <a16:creationId xmlns:a16="http://schemas.microsoft.com/office/drawing/2014/main" id="{CE20393C-4999-611E-679E-6CAFEDE79C89}"/>
              </a:ext>
            </a:extLst>
          </p:cNvPr>
          <p:cNvSpPr txBox="1"/>
          <p:nvPr/>
        </p:nvSpPr>
        <p:spPr>
          <a:xfrm>
            <a:off x="6459574" y="-6821"/>
            <a:ext cx="5349692" cy="769441"/>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u="sng">
                <a:latin typeface="Calibri"/>
                <a:ea typeface="Calibri"/>
                <a:cs typeface="Calibri"/>
              </a:rPr>
              <a:t> Univariate  Analysis :-</a:t>
            </a:r>
            <a:endParaRPr lang="en-US" sz="4400" b="1" u="sng">
              <a:ea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21348" y="9277476"/>
            <a:ext cx="4838096" cy="1009524"/>
            <a:chOff x="0" y="0"/>
            <a:chExt cx="6450794" cy="1346032"/>
          </a:xfrm>
        </p:grpSpPr>
        <p:sp>
          <p:nvSpPr>
            <p:cNvPr id="3" name="Freeform 3"/>
            <p:cNvSpPr/>
            <p:nvPr/>
          </p:nvSpPr>
          <p:spPr>
            <a:xfrm>
              <a:off x="0" y="0"/>
              <a:ext cx="6450838" cy="1346073"/>
            </a:xfrm>
            <a:custGeom>
              <a:avLst/>
              <a:gdLst/>
              <a:ahLst/>
              <a:cxnLst/>
              <a:rect l="l" t="t" r="r" b="b"/>
              <a:pathLst>
                <a:path w="6450838" h="1346073">
                  <a:moveTo>
                    <a:pt x="0" y="0"/>
                  </a:moveTo>
                  <a:lnTo>
                    <a:pt x="6450838" y="0"/>
                  </a:lnTo>
                  <a:lnTo>
                    <a:pt x="6450838" y="1346073"/>
                  </a:lnTo>
                  <a:lnTo>
                    <a:pt x="0" y="1346073"/>
                  </a:lnTo>
                  <a:lnTo>
                    <a:pt x="0" y="0"/>
                  </a:lnTo>
                  <a:close/>
                </a:path>
              </a:pathLst>
            </a:custGeom>
            <a:blipFill>
              <a:blip r:embed="rId2"/>
              <a:stretch>
                <a:fillRect b="3"/>
              </a:stretch>
            </a:blipFill>
          </p:spPr>
        </p:sp>
      </p:grpSp>
      <p:grpSp>
        <p:nvGrpSpPr>
          <p:cNvPr id="4" name="Group 4"/>
          <p:cNvGrpSpPr/>
          <p:nvPr/>
        </p:nvGrpSpPr>
        <p:grpSpPr>
          <a:xfrm>
            <a:off x="641750" y="1005994"/>
            <a:ext cx="1498128" cy="692498"/>
            <a:chOff x="0" y="0"/>
            <a:chExt cx="1997504" cy="923330"/>
          </a:xfrm>
        </p:grpSpPr>
        <p:sp>
          <p:nvSpPr>
            <p:cNvPr id="5" name="Freeform 5"/>
            <p:cNvSpPr/>
            <p:nvPr/>
          </p:nvSpPr>
          <p:spPr>
            <a:xfrm>
              <a:off x="0" y="0"/>
              <a:ext cx="1997456" cy="923290"/>
            </a:xfrm>
            <a:custGeom>
              <a:avLst/>
              <a:gdLst/>
              <a:ahLst/>
              <a:cxnLst/>
              <a:rect l="l" t="t" r="r" b="b"/>
              <a:pathLst>
                <a:path w="1997456" h="923290">
                  <a:moveTo>
                    <a:pt x="0" y="0"/>
                  </a:moveTo>
                  <a:lnTo>
                    <a:pt x="1997456" y="0"/>
                  </a:lnTo>
                  <a:lnTo>
                    <a:pt x="1997456" y="923290"/>
                  </a:lnTo>
                  <a:lnTo>
                    <a:pt x="0" y="923290"/>
                  </a:lnTo>
                  <a:close/>
                </a:path>
              </a:pathLst>
            </a:custGeom>
            <a:solidFill>
              <a:schemeClr val="accent6">
                <a:lumMod val="60000"/>
                <a:lumOff val="40000"/>
              </a:schemeClr>
            </a:solidFill>
          </p:spPr>
        </p:sp>
        <p:sp>
          <p:nvSpPr>
            <p:cNvPr id="6" name="TextBox 6"/>
            <p:cNvSpPr txBox="1"/>
            <p:nvPr/>
          </p:nvSpPr>
          <p:spPr>
            <a:xfrm>
              <a:off x="0" y="-76200"/>
              <a:ext cx="1997504" cy="999530"/>
            </a:xfrm>
            <a:prstGeom prst="rect">
              <a:avLst/>
            </a:prstGeom>
          </p:spPr>
          <p:txBody>
            <a:bodyPr lIns="50800" tIns="50800" rIns="50800" bIns="50800" rtlCol="0" anchor="t"/>
            <a:lstStyle/>
            <a:p>
              <a:pPr algn="l">
                <a:lnSpc>
                  <a:spcPts val="4320"/>
                </a:lnSpc>
              </a:pPr>
              <a:r>
                <a:rPr lang="en-US" sz="3600" b="1">
                  <a:solidFill>
                    <a:srgbClr val="000000"/>
                  </a:solidFill>
                  <a:latin typeface="Arial Bold"/>
                  <a:ea typeface="Arial Bold"/>
                  <a:cs typeface="Arial Bold"/>
                  <a:sym typeface="Arial Bold"/>
                </a:rPr>
                <a:t>Year</a:t>
              </a:r>
            </a:p>
          </p:txBody>
        </p:sp>
      </p:grpSp>
      <p:sp>
        <p:nvSpPr>
          <p:cNvPr id="10" name="TextBox 10"/>
          <p:cNvSpPr txBox="1"/>
          <p:nvPr/>
        </p:nvSpPr>
        <p:spPr>
          <a:xfrm>
            <a:off x="2885717" y="340491"/>
            <a:ext cx="14896968" cy="2208425"/>
          </a:xfrm>
          <a:prstGeom prst="rect">
            <a:avLst/>
          </a:prstGeom>
          <a:ln w="28575">
            <a:solidFill>
              <a:schemeClr val="tx1"/>
            </a:solidFill>
          </a:ln>
        </p:spPr>
        <p:txBody>
          <a:bodyPr lIns="0" tIns="0" rIns="0" bIns="0" rtlCol="0" anchor="t">
            <a:spAutoFit/>
          </a:bodyPr>
          <a:lstStyle/>
          <a:p>
            <a:pPr algn="l">
              <a:lnSpc>
                <a:spcPts val="2879"/>
              </a:lnSpc>
            </a:pPr>
            <a:endParaRPr lang="en-US">
              <a:latin typeface="Arial"/>
              <a:cs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The number of bikes listed increased steadily from 2005 to 2015, then surged sharply from 2017 onward.</a:t>
            </a:r>
            <a:endParaRPr lang="en-US" sz="2400">
              <a:solidFill>
                <a:srgbClr val="000000"/>
              </a:solidFill>
              <a:latin typeface="Arial"/>
              <a:ea typeface="Arial"/>
              <a:cs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2023 had the highest listings at 120, indicating peak market activity or inventory.</a:t>
            </a:r>
            <a:endParaRPr lang="en-US" sz="2400">
              <a:solidFill>
                <a:srgbClr val="000000"/>
              </a:solidFill>
              <a:latin typeface="Arial"/>
              <a:ea typeface="Arial"/>
              <a:cs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The listings slowed down in 2024 and 2025, possibly due to market changes or incomplete recent data.</a:t>
            </a:r>
            <a:endParaRPr lang="en-US" sz="2400">
              <a:solidFill>
                <a:srgbClr val="000000"/>
              </a:solidFill>
              <a:latin typeface="Arial"/>
              <a:ea typeface="Arial"/>
              <a:cs typeface="Arial"/>
            </a:endParaRPr>
          </a:p>
          <a:p>
            <a:pPr marL="434340" lvl="1" indent="-217170" algn="l">
              <a:lnSpc>
                <a:spcPts val="2879"/>
              </a:lnSpc>
              <a:buFont typeface="Arial"/>
              <a:buChar char="•"/>
            </a:pPr>
            <a:r>
              <a:rPr lang="en-US" sz="2400">
                <a:solidFill>
                  <a:srgbClr val="000000"/>
                </a:solidFill>
                <a:latin typeface="Arial"/>
                <a:ea typeface="Arial"/>
                <a:cs typeface="Arial"/>
                <a:sym typeface="Arial"/>
              </a:rPr>
              <a:t>Overall, the data shows strong growth in bike listings over the last decade, reflecting rising demand and market interest.</a:t>
            </a:r>
            <a:endParaRPr lang="en-US" sz="2400">
              <a:solidFill>
                <a:srgbClr val="000000"/>
              </a:solidFill>
              <a:latin typeface="Arial"/>
              <a:ea typeface="Arial"/>
              <a:cs typeface="Arial"/>
            </a:endParaRPr>
          </a:p>
        </p:txBody>
      </p:sp>
      <p:pic>
        <p:nvPicPr>
          <p:cNvPr id="11" name="Picture 10" descr="A graph of a number of bikes listed by year&#10;&#10;AI-generated content may be incorrect.">
            <a:extLst>
              <a:ext uri="{FF2B5EF4-FFF2-40B4-BE49-F238E27FC236}">
                <a16:creationId xmlns:a16="http://schemas.microsoft.com/office/drawing/2014/main" id="{17B84831-E305-E63D-A65B-D0CE14F01983}"/>
              </a:ext>
            </a:extLst>
          </p:cNvPr>
          <p:cNvPicPr>
            <a:picLocks noChangeAspect="1"/>
          </p:cNvPicPr>
          <p:nvPr/>
        </p:nvPicPr>
        <p:blipFill>
          <a:blip r:embed="rId3"/>
          <a:stretch>
            <a:fillRect/>
          </a:stretch>
        </p:blipFill>
        <p:spPr>
          <a:xfrm>
            <a:off x="465310" y="2941551"/>
            <a:ext cx="17311043" cy="6257410"/>
          </a:xfrm>
          <a:prstGeom prst="rect">
            <a:avLst/>
          </a:prstGeom>
        </p:spPr>
      </p:pic>
      <p:sp>
        <p:nvSpPr>
          <p:cNvPr id="9" name="Freeform 9"/>
          <p:cNvSpPr/>
          <p:nvPr/>
        </p:nvSpPr>
        <p:spPr>
          <a:xfrm>
            <a:off x="7782913" y="8712099"/>
            <a:ext cx="1801696" cy="1590889"/>
          </a:xfrm>
          <a:custGeom>
            <a:avLst/>
            <a:gdLst/>
            <a:ahLst/>
            <a:cxnLst/>
            <a:rect l="l" t="t" r="r" b="b"/>
            <a:pathLst>
              <a:path w="1801696" h="1590889">
                <a:moveTo>
                  <a:pt x="0" y="0"/>
                </a:moveTo>
                <a:lnTo>
                  <a:pt x="1801697" y="0"/>
                </a:lnTo>
                <a:lnTo>
                  <a:pt x="1801697" y="1590889"/>
                </a:lnTo>
                <a:lnTo>
                  <a:pt x="0" y="1590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3</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VanillaVTI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Innomatics_Project_Report_Template with EDA_Project_Student_Template 3 (1).pptx</dc:title>
  <cp:revision>101</cp:revision>
  <dcterms:created xsi:type="dcterms:W3CDTF">2006-08-16T00:00:00Z</dcterms:created>
  <dcterms:modified xsi:type="dcterms:W3CDTF">2025-09-07T12:58:36Z</dcterms:modified>
  <dc:identifier>DAGxWHDInZw</dc:identifier>
</cp:coreProperties>
</file>